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Cormorant Garamon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Cormorant Garamond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7FAE88-AC70-442A-BDEB-ED52F176C001}">
  <a:tblStyle styleId="{BB7FAE88-AC70-442A-BDEB-ED52F176C0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rmorantGaramond-regular.fntdata"/><Relationship Id="rId21" Type="http://schemas.openxmlformats.org/officeDocument/2006/relationships/slide" Target="slides/slide16.xml"/><Relationship Id="rId24" Type="http://schemas.openxmlformats.org/officeDocument/2006/relationships/font" Target="fonts/CormorantGaramond-italic.fntdata"/><Relationship Id="rId23" Type="http://schemas.openxmlformats.org/officeDocument/2006/relationships/font" Target="fonts/CormorantGaramo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CormorantGaramon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morantGaramondMedium-bold.fntdata"/><Relationship Id="rId30" Type="http://schemas.openxmlformats.org/officeDocument/2006/relationships/font" Target="fonts/CormorantGaramondMedium-regular.fntdata"/><Relationship Id="rId11" Type="http://schemas.openxmlformats.org/officeDocument/2006/relationships/slide" Target="slides/slide6.xml"/><Relationship Id="rId33" Type="http://schemas.openxmlformats.org/officeDocument/2006/relationships/font" Target="fonts/CormorantGaramon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CormorantGaramond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90d8b708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90d8b70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0d8b708a_0_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0d8b708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b8ce210a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b8ce210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90d8b708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90d8b70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F2F4FF"/>
            </a:gs>
            <a:gs pos="50000">
              <a:srgbClr val="E6EAFF"/>
            </a:gs>
            <a:gs pos="100000">
              <a:srgbClr val="B5C3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646788" y="6795544"/>
            <a:ext cx="2623148" cy="2234156"/>
          </a:xfrm>
          <a:custGeom>
            <a:rect b="b" l="l" r="r" t="t"/>
            <a:pathLst>
              <a:path extrusionOk="0" h="2234156" w="2623148">
                <a:moveTo>
                  <a:pt x="0" y="0"/>
                </a:moveTo>
                <a:lnTo>
                  <a:pt x="2623149" y="0"/>
                </a:lnTo>
                <a:lnTo>
                  <a:pt x="2623149" y="2234156"/>
                </a:lnTo>
                <a:lnTo>
                  <a:pt x="0" y="2234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6142464" y="6513723"/>
            <a:ext cx="2233672" cy="2744577"/>
          </a:xfrm>
          <a:custGeom>
            <a:rect b="b" l="l" r="r" t="t"/>
            <a:pathLst>
              <a:path extrusionOk="0" h="2744577" w="2233672">
                <a:moveTo>
                  <a:pt x="0" y="0"/>
                </a:moveTo>
                <a:lnTo>
                  <a:pt x="2233672" y="0"/>
                </a:lnTo>
                <a:lnTo>
                  <a:pt x="2233672" y="2744577"/>
                </a:lnTo>
                <a:lnTo>
                  <a:pt x="0" y="2744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7490315" y="564638"/>
            <a:ext cx="3307370" cy="1981555"/>
          </a:xfrm>
          <a:custGeom>
            <a:rect b="b" l="l" r="r" t="t"/>
            <a:pathLst>
              <a:path extrusionOk="0" h="1981555" w="3307370">
                <a:moveTo>
                  <a:pt x="0" y="0"/>
                </a:moveTo>
                <a:lnTo>
                  <a:pt x="3307370" y="0"/>
                </a:lnTo>
                <a:lnTo>
                  <a:pt x="3307370" y="1981555"/>
                </a:lnTo>
                <a:lnTo>
                  <a:pt x="0" y="1981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-413639">
            <a:off x="-251222" y="761041"/>
            <a:ext cx="3120211" cy="3220520"/>
          </a:xfrm>
          <a:custGeom>
            <a:rect b="b" l="l" r="r" t="t"/>
            <a:pathLst>
              <a:path extrusionOk="0" h="3221396" w="3121060">
                <a:moveTo>
                  <a:pt x="0" y="0"/>
                </a:moveTo>
                <a:lnTo>
                  <a:pt x="3121060" y="0"/>
                </a:lnTo>
                <a:lnTo>
                  <a:pt x="3121060" y="3221397"/>
                </a:lnTo>
                <a:lnTo>
                  <a:pt x="0" y="3221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15737013" y="1823756"/>
            <a:ext cx="1631770" cy="2913109"/>
          </a:xfrm>
          <a:custGeom>
            <a:rect b="b" l="l" r="r" t="t"/>
            <a:pathLst>
              <a:path extrusionOk="0" h="2913109" w="1631770">
                <a:moveTo>
                  <a:pt x="0" y="0"/>
                </a:moveTo>
                <a:lnTo>
                  <a:pt x="1631770" y="0"/>
                </a:lnTo>
                <a:lnTo>
                  <a:pt x="1631770" y="2913109"/>
                </a:lnTo>
                <a:lnTo>
                  <a:pt x="0" y="2913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50400" y="3882550"/>
            <a:ext cx="10987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ormorant Garamond Medium"/>
              <a:buNone/>
              <a:defRPr i="0" sz="12000" u="none" cap="none" strike="noStrik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3650400" y="7917975"/>
            <a:ext cx="10987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gradFill>
          <a:gsLst>
            <a:gs pos="0">
              <a:srgbClr val="FFFFFF"/>
            </a:gs>
            <a:gs pos="50000">
              <a:srgbClr val="DBE7FF"/>
            </a:gs>
            <a:gs pos="100000">
              <a:srgbClr val="B5C3FF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1028700" y="9003614"/>
            <a:ext cx="16230600" cy="14400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/>
          <p:nvPr/>
        </p:nvSpPr>
        <p:spPr>
          <a:xfrm rot="5400000">
            <a:off x="16844473" y="9078301"/>
            <a:ext cx="249845" cy="579809"/>
          </a:xfrm>
          <a:custGeom>
            <a:rect b="b" l="l" r="r" t="t"/>
            <a:pathLst>
              <a:path extrusionOk="0" h="579809" w="249845">
                <a:moveTo>
                  <a:pt x="0" y="0"/>
                </a:moveTo>
                <a:lnTo>
                  <a:pt x="249845" y="0"/>
                </a:lnTo>
                <a:lnTo>
                  <a:pt x="249845" y="579809"/>
                </a:lnTo>
                <a:lnTo>
                  <a:pt x="0" y="57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10222218" y="312487"/>
            <a:ext cx="8323695" cy="9325240"/>
          </a:xfrm>
          <a:custGeom>
            <a:rect b="b" l="l" r="r" t="t"/>
            <a:pathLst>
              <a:path extrusionOk="0" h="9325240" w="8323695">
                <a:moveTo>
                  <a:pt x="0" y="0"/>
                </a:moveTo>
                <a:lnTo>
                  <a:pt x="8323695" y="0"/>
                </a:lnTo>
                <a:lnTo>
                  <a:pt x="8323695" y="9325239"/>
                </a:lnTo>
                <a:lnTo>
                  <a:pt x="0" y="9325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" name="Google Shape;27;p4"/>
          <p:cNvSpPr txBox="1"/>
          <p:nvPr/>
        </p:nvSpPr>
        <p:spPr>
          <a:xfrm>
            <a:off x="1028700" y="9161513"/>
            <a:ext cx="6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3034"/>
                </a:solidFill>
                <a:latin typeface="Arial"/>
                <a:ea typeface="Arial"/>
                <a:cs typeface="Arial"/>
                <a:sym typeface="Arial"/>
              </a:rPr>
              <a:t>Understanding Anxiety</a:t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959600" y="1081025"/>
            <a:ext cx="8198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morant Garamond Medium"/>
              <a:buNone/>
              <a:defRPr i="0" sz="8000" u="none" cap="none" strike="noStrik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59600" y="3434525"/>
            <a:ext cx="8541300" cy="4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B5C3FF"/>
            </a:gs>
            <a:gs pos="50000">
              <a:srgbClr val="DBE7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1028700" y="9003614"/>
            <a:ext cx="16230600" cy="14400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/>
          <p:nvPr/>
        </p:nvSpPr>
        <p:spPr>
          <a:xfrm rot="5400000">
            <a:off x="16844473" y="9078301"/>
            <a:ext cx="249845" cy="579809"/>
          </a:xfrm>
          <a:custGeom>
            <a:rect b="b" l="l" r="r" t="t"/>
            <a:pathLst>
              <a:path extrusionOk="0" h="579809" w="249845">
                <a:moveTo>
                  <a:pt x="0" y="0"/>
                </a:moveTo>
                <a:lnTo>
                  <a:pt x="249845" y="0"/>
                </a:lnTo>
                <a:lnTo>
                  <a:pt x="249845" y="579809"/>
                </a:lnTo>
                <a:lnTo>
                  <a:pt x="0" y="57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 flipH="1">
            <a:off x="571957" y="1483341"/>
            <a:ext cx="8257045" cy="6712539"/>
          </a:xfrm>
          <a:custGeom>
            <a:rect b="b" l="l" r="r" t="t"/>
            <a:pathLst>
              <a:path extrusionOk="0" h="6712539" w="8257045">
                <a:moveTo>
                  <a:pt x="8257045" y="0"/>
                </a:moveTo>
                <a:lnTo>
                  <a:pt x="0" y="0"/>
                </a:lnTo>
                <a:lnTo>
                  <a:pt x="0" y="6712539"/>
                </a:lnTo>
                <a:lnTo>
                  <a:pt x="8257045" y="6712539"/>
                </a:lnTo>
                <a:lnTo>
                  <a:pt x="825704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" name="Google Shape;34;p5"/>
          <p:cNvSpPr txBox="1"/>
          <p:nvPr/>
        </p:nvSpPr>
        <p:spPr>
          <a:xfrm>
            <a:off x="1028700" y="9161513"/>
            <a:ext cx="6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3034"/>
                </a:solidFill>
                <a:latin typeface="Arial"/>
                <a:ea typeface="Arial"/>
                <a:cs typeface="Arial"/>
                <a:sym typeface="Arial"/>
              </a:rPr>
              <a:t>Understanding Anxiety</a:t>
            </a:r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9220225" y="1280350"/>
            <a:ext cx="8198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morant Garamond Medium"/>
              <a:buNone/>
              <a:defRPr i="0" sz="8000" u="none" cap="none" strike="noStrik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220225" y="3633850"/>
            <a:ext cx="8541300" cy="4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flipH="1">
            <a:off x="4486462" y="-4241986"/>
            <a:ext cx="9738050" cy="7852723"/>
          </a:xfrm>
          <a:custGeom>
            <a:rect b="b" l="l" r="r" t="t"/>
            <a:pathLst>
              <a:path extrusionOk="0" h="7852723" w="9738050">
                <a:moveTo>
                  <a:pt x="9738051" y="0"/>
                </a:moveTo>
                <a:lnTo>
                  <a:pt x="0" y="0"/>
                </a:lnTo>
                <a:lnTo>
                  <a:pt x="0" y="7852724"/>
                </a:lnTo>
                <a:lnTo>
                  <a:pt x="9738051" y="7852724"/>
                </a:lnTo>
                <a:lnTo>
                  <a:pt x="9738051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1028700" y="5054925"/>
            <a:ext cx="154482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ormorant Garamond Medium"/>
              <a:buNone/>
              <a:defRPr i="0" sz="12000" u="none" cap="none" strike="noStrik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42" name="Google Shape;42;p7"/>
            <p:cNvCxnSpPr/>
            <p:nvPr/>
          </p:nvCxnSpPr>
          <p:spPr>
            <a:xfrm>
              <a:off x="11" y="12700"/>
              <a:ext cx="21640800" cy="1920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" name="Google Shape;43;p7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" name="Google Shape;44;p7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3034"/>
                  </a:solidFill>
                  <a:latin typeface="Arial"/>
                  <a:ea typeface="Arial"/>
                  <a:cs typeface="Arial"/>
                  <a:sym typeface="Arial"/>
                </a:rPr>
                <a:t>Understanding Anxiety</a:t>
              </a:r>
              <a:endParaRPr/>
            </a:p>
          </p:txBody>
        </p:sp>
      </p:grpSp>
      <p:sp>
        <p:nvSpPr>
          <p:cNvPr id="45" name="Google Shape;45;p7"/>
          <p:cNvSpPr/>
          <p:nvPr/>
        </p:nvSpPr>
        <p:spPr>
          <a:xfrm>
            <a:off x="-1381675" y="-751049"/>
            <a:ext cx="7547813" cy="6228777"/>
          </a:xfrm>
          <a:custGeom>
            <a:rect b="b" l="l" r="r" t="t"/>
            <a:pathLst>
              <a:path extrusionOk="0" h="6228777" w="7547813">
                <a:moveTo>
                  <a:pt x="0" y="0"/>
                </a:moveTo>
                <a:lnTo>
                  <a:pt x="7547813" y="0"/>
                </a:lnTo>
                <a:lnTo>
                  <a:pt x="7547813" y="6228778"/>
                </a:lnTo>
                <a:lnTo>
                  <a:pt x="0" y="6228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" name="Google Shape;46;p7"/>
          <p:cNvSpPr/>
          <p:nvPr/>
        </p:nvSpPr>
        <p:spPr>
          <a:xfrm>
            <a:off x="12007131" y="2872741"/>
            <a:ext cx="2400300" cy="1304925"/>
          </a:xfrm>
          <a:custGeom>
            <a:rect b="b" l="l" r="r" t="t"/>
            <a:pathLst>
              <a:path extrusionOk="0" h="1304925" w="2400300">
                <a:moveTo>
                  <a:pt x="0" y="0"/>
                </a:moveTo>
                <a:lnTo>
                  <a:pt x="2400300" y="0"/>
                </a:lnTo>
                <a:lnTo>
                  <a:pt x="2400300" y="1304925"/>
                </a:lnTo>
                <a:lnTo>
                  <a:pt x="0" y="130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77327" l="-147217" r="-67228" t="0"/>
            </a:stretch>
          </a:blipFill>
          <a:ln>
            <a:noFill/>
          </a:ln>
        </p:spPr>
      </p:sp>
      <p:sp>
        <p:nvSpPr>
          <p:cNvPr id="47" name="Google Shape;47;p7"/>
          <p:cNvSpPr/>
          <p:nvPr/>
        </p:nvSpPr>
        <p:spPr>
          <a:xfrm rot="-68746">
            <a:off x="14740143" y="-4672862"/>
            <a:ext cx="9498592" cy="7838644"/>
          </a:xfrm>
          <a:custGeom>
            <a:rect b="b" l="l" r="r" t="t"/>
            <a:pathLst>
              <a:path extrusionOk="0" h="7837077" w="9496693">
                <a:moveTo>
                  <a:pt x="0" y="0"/>
                </a:moveTo>
                <a:lnTo>
                  <a:pt x="9496693" y="0"/>
                </a:lnTo>
                <a:lnTo>
                  <a:pt x="9496693" y="7837076"/>
                </a:lnTo>
                <a:lnTo>
                  <a:pt x="0" y="7837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5815950" y="1357850"/>
            <a:ext cx="6656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morant Garamond Medium"/>
              <a:buNone/>
              <a:defRPr i="0" sz="8000" u="none" cap="none" strike="noStrike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1028700" y="5372350"/>
            <a:ext cx="5128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579900" y="5372350"/>
            <a:ext cx="5128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12121850" y="5372350"/>
            <a:ext cx="5128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100000">
              <a:srgbClr val="FCFD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morant Garamond"/>
              <a:buNone/>
              <a:defRPr i="0" sz="44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016/j.brat.2014.04.006" TargetMode="External"/><Relationship Id="rId4" Type="http://schemas.openxmlformats.org/officeDocument/2006/relationships/hyperlink" Target="https://doi.org/10.1016/j.cpr.2021.101980" TargetMode="External"/><Relationship Id="rId5" Type="http://schemas.openxmlformats.org/officeDocument/2006/relationships/hyperlink" Target="https://doi.org/10.1016/j.jbtep.2011.07.003" TargetMode="External"/><Relationship Id="rId6" Type="http://schemas.openxmlformats.org/officeDocument/2006/relationships/hyperlink" Target="https://doi-org.paloaltou.idm.oclc..org/10.17951/j.2024.37.4.123-145" TargetMode="External"/><Relationship Id="rId7" Type="http://schemas.openxmlformats.org/officeDocument/2006/relationships/hyperlink" Target="https://doi.org/10.1177/2043808725134767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4FF"/>
            </a:gs>
            <a:gs pos="50000">
              <a:srgbClr val="E6EAFF"/>
            </a:gs>
            <a:gs pos="100000">
              <a:srgbClr val="B5C3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/>
        </p:nvSpPr>
        <p:spPr>
          <a:xfrm>
            <a:off x="1903813" y="2443925"/>
            <a:ext cx="14480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DARE:</a:t>
            </a:r>
            <a:r>
              <a:rPr lang="en-US" sz="14799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sz="14799">
              <a:solidFill>
                <a:srgbClr val="003034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 Digital Intervention for Panic Disorder</a:t>
            </a:r>
            <a:endParaRPr sz="11000"/>
          </a:p>
        </p:txBody>
      </p:sp>
      <p:cxnSp>
        <p:nvCxnSpPr>
          <p:cNvPr id="57" name="Google Shape;57;p8"/>
          <p:cNvCxnSpPr/>
          <p:nvPr/>
        </p:nvCxnSpPr>
        <p:spPr>
          <a:xfrm>
            <a:off x="3609461" y="7123304"/>
            <a:ext cx="11069100" cy="0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" name="Google Shape;58;p8"/>
          <p:cNvGrpSpPr/>
          <p:nvPr/>
        </p:nvGrpSpPr>
        <p:grpSpPr>
          <a:xfrm>
            <a:off x="4426500" y="7751025"/>
            <a:ext cx="9435000" cy="1918565"/>
            <a:chOff x="4426500" y="7051825"/>
            <a:chExt cx="9435000" cy="1918565"/>
          </a:xfrm>
        </p:grpSpPr>
        <p:sp>
          <p:nvSpPr>
            <p:cNvPr id="59" name="Google Shape;59;p8"/>
            <p:cNvSpPr txBox="1"/>
            <p:nvPr/>
          </p:nvSpPr>
          <p:spPr>
            <a:xfrm>
              <a:off x="5209382" y="8416290"/>
              <a:ext cx="786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3034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Abby Shamelashvili</a:t>
              </a:r>
              <a:endParaRPr/>
            </a:p>
          </p:txBody>
        </p:sp>
        <p:sp>
          <p:nvSpPr>
            <p:cNvPr id="60" name="Google Shape;60;p8"/>
            <p:cNvSpPr txBox="1"/>
            <p:nvPr/>
          </p:nvSpPr>
          <p:spPr>
            <a:xfrm>
              <a:off x="4426500" y="7051825"/>
              <a:ext cx="9435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3034"/>
                  </a:solidFill>
                </a:rPr>
                <a:t>Empowering users to overcome panic through evidence-based tools and compassionate design </a:t>
              </a:r>
              <a:endParaRPr/>
            </a:p>
          </p:txBody>
        </p:sp>
      </p:grpSp>
      <p:pic>
        <p:nvPicPr>
          <p:cNvPr descr="Dare: Anxiety &amp; Panic Attacks - Apps on Google Play"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088" y="174800"/>
            <a:ext cx="24098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50000">
              <a:srgbClr val="DBE7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7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184" name="Google Shape;184;p17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17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6" name="Google Shape;186;p17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Expected Design Insights</a:t>
              </a:r>
              <a:endParaRPr/>
            </a:p>
          </p:txBody>
        </p:sp>
      </p:grpSp>
      <p:sp>
        <p:nvSpPr>
          <p:cNvPr id="187" name="Google Shape;187;p17"/>
          <p:cNvSpPr txBox="1"/>
          <p:nvPr/>
        </p:nvSpPr>
        <p:spPr>
          <a:xfrm>
            <a:off x="1028700" y="796850"/>
            <a:ext cx="772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UX Methods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901673" y="2817488"/>
            <a:ext cx="1012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003034"/>
                </a:solidFill>
              </a:rPr>
              <a:t>Planned Data Type</a:t>
            </a:r>
            <a:endParaRPr sz="2450"/>
          </a:p>
        </p:txBody>
      </p:sp>
      <p:sp>
        <p:nvSpPr>
          <p:cNvPr id="189" name="Google Shape;189;p17"/>
          <p:cNvSpPr txBox="1"/>
          <p:nvPr/>
        </p:nvSpPr>
        <p:spPr>
          <a:xfrm>
            <a:off x="901686" y="3486225"/>
            <a:ext cx="1012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3034"/>
              </a:buClr>
              <a:buSzPts val="2450"/>
              <a:buChar char="●"/>
            </a:pPr>
            <a:r>
              <a:rPr lang="en-US" sz="2450">
                <a:solidFill>
                  <a:srgbClr val="003034"/>
                </a:solidFill>
              </a:rPr>
              <a:t>Qualitative &amp; attitudinal based interview with 2 participants</a:t>
            </a:r>
            <a:endParaRPr sz="2450">
              <a:solidFill>
                <a:srgbClr val="003034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3034"/>
              </a:buClr>
              <a:buSzPts val="2450"/>
              <a:buChar char="●"/>
            </a:pPr>
            <a:r>
              <a:rPr lang="en-US" sz="2450">
                <a:solidFill>
                  <a:srgbClr val="003034"/>
                </a:solidFill>
              </a:rPr>
              <a:t>Length of time: approximately 20-30 minutes</a:t>
            </a:r>
            <a:endParaRPr sz="2450">
              <a:solidFill>
                <a:srgbClr val="003034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901673" y="4682650"/>
            <a:ext cx="1012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003034"/>
                </a:solidFill>
              </a:rPr>
              <a:t>Focus Areas for Interview</a:t>
            </a:r>
            <a:endParaRPr sz="2450"/>
          </a:p>
        </p:txBody>
      </p:sp>
      <p:sp>
        <p:nvSpPr>
          <p:cNvPr id="191" name="Google Shape;191;p17"/>
          <p:cNvSpPr txBox="1"/>
          <p:nvPr/>
        </p:nvSpPr>
        <p:spPr>
          <a:xfrm>
            <a:off x="901686" y="5351375"/>
            <a:ext cx="101229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2F4FF"/>
              </a:buClr>
              <a:buSzPts val="2450"/>
              <a:buChar char="●"/>
            </a:pPr>
            <a:r>
              <a:rPr lang="en-US" sz="2450">
                <a:solidFill>
                  <a:srgbClr val="F2F4FF"/>
                </a:solidFill>
              </a:rPr>
              <a:t>Section 1: Background of digital intervention usage</a:t>
            </a:r>
            <a:endParaRPr sz="2450">
              <a:solidFill>
                <a:srgbClr val="F2F4FF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7C94FC"/>
              </a:buClr>
              <a:buSzPts val="2450"/>
              <a:buChar char="●"/>
            </a:pPr>
            <a:r>
              <a:rPr lang="en-US" sz="2450">
                <a:solidFill>
                  <a:srgbClr val="7C94FC"/>
                </a:solidFill>
              </a:rPr>
              <a:t>Section 2: First impressions of DARE</a:t>
            </a:r>
            <a:endParaRPr sz="2450">
              <a:solidFill>
                <a:srgbClr val="7C94FC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307AF3"/>
              </a:buClr>
              <a:buSzPts val="2450"/>
              <a:buChar char="●"/>
            </a:pPr>
            <a:r>
              <a:rPr lang="en-US" sz="2450">
                <a:solidFill>
                  <a:srgbClr val="307AF3"/>
                </a:solidFill>
              </a:rPr>
              <a:t>Section 3: Interaction with Key Features</a:t>
            </a:r>
            <a:endParaRPr sz="2450">
              <a:solidFill>
                <a:srgbClr val="307AF3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2450"/>
              <a:buChar char="●"/>
            </a:pPr>
            <a:r>
              <a:rPr lang="en-US" sz="2450">
                <a:solidFill>
                  <a:srgbClr val="0D5CDF"/>
                </a:solidFill>
              </a:rPr>
              <a:t>Section 4: Emotional Safety During Use</a:t>
            </a:r>
            <a:endParaRPr sz="2450">
              <a:solidFill>
                <a:srgbClr val="0D5CDF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50"/>
              <a:buChar char="●"/>
            </a:pPr>
            <a:r>
              <a:rPr lang="en-US" sz="2450">
                <a:solidFill>
                  <a:schemeClr val="accent4"/>
                </a:solidFill>
              </a:rPr>
              <a:t>Section 5: </a:t>
            </a:r>
            <a:r>
              <a:rPr lang="en-US" sz="2450">
                <a:solidFill>
                  <a:schemeClr val="accent4"/>
                </a:solidFill>
              </a:rPr>
              <a:t>Accessibility</a:t>
            </a:r>
            <a:r>
              <a:rPr lang="en-US" sz="2450">
                <a:solidFill>
                  <a:schemeClr val="accent4"/>
                </a:solidFill>
              </a:rPr>
              <a:t> and Equity</a:t>
            </a:r>
            <a:endParaRPr sz="2450">
              <a:solidFill>
                <a:schemeClr val="accent4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450"/>
              <a:buChar char="●"/>
            </a:pPr>
            <a:r>
              <a:rPr lang="en-US" sz="2450">
                <a:solidFill>
                  <a:srgbClr val="351C75"/>
                </a:solidFill>
              </a:rPr>
              <a:t>Section 6: Privacy, Security and Trust</a:t>
            </a:r>
            <a:endParaRPr sz="2450">
              <a:solidFill>
                <a:srgbClr val="351C75"/>
              </a:solidFill>
            </a:endParaRPr>
          </a:p>
          <a:p>
            <a:pPr indent="-384175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SzPts val="2450"/>
              <a:buChar char="●"/>
            </a:pPr>
            <a:r>
              <a:rPr lang="en-US" sz="2450"/>
              <a:t>Section 7: Overall Experience and Recommendations</a:t>
            </a:r>
            <a:endParaRPr sz="2450"/>
          </a:p>
        </p:txBody>
      </p:sp>
      <p:pic>
        <p:nvPicPr>
          <p:cNvPr id="192" name="Google Shape;192;p17" title="Screenshot 2025-11-30 at 12.01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0673" y="3913700"/>
            <a:ext cx="6958626" cy="29973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17"/>
          <p:cNvSpPr txBox="1"/>
          <p:nvPr/>
        </p:nvSpPr>
        <p:spPr>
          <a:xfrm>
            <a:off x="10020600" y="2397550"/>
            <a:ext cx="3606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Open-ended questions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14168950" y="2058150"/>
            <a:ext cx="3606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Ask for specific examples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10685450" y="7504950"/>
            <a:ext cx="3606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Start first in background on individual then previous general experience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4394500" y="7329050"/>
            <a:ext cx="3606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Five why’s and then listen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2279975" y="1115550"/>
            <a:ext cx="3000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003034"/>
                </a:solidFill>
              </a:rPr>
              <a:t>Section of Script</a:t>
            </a:r>
            <a:endParaRPr/>
          </a:p>
        </p:txBody>
      </p:sp>
      <p:cxnSp>
        <p:nvCxnSpPr>
          <p:cNvPr id="198" name="Google Shape;198;p17"/>
          <p:cNvCxnSpPr>
            <a:stCxn id="193" idx="1"/>
          </p:cNvCxnSpPr>
          <p:nvPr/>
        </p:nvCxnSpPr>
        <p:spPr>
          <a:xfrm>
            <a:off x="10020600" y="2849950"/>
            <a:ext cx="573600" cy="21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7"/>
          <p:cNvCxnSpPr/>
          <p:nvPr/>
        </p:nvCxnSpPr>
        <p:spPr>
          <a:xfrm flipH="1">
            <a:off x="16475575" y="2418050"/>
            <a:ext cx="799200" cy="4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7"/>
          <p:cNvCxnSpPr/>
          <p:nvPr/>
        </p:nvCxnSpPr>
        <p:spPr>
          <a:xfrm flipH="1" rot="10800000">
            <a:off x="11352575" y="4303350"/>
            <a:ext cx="573900" cy="3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7"/>
          <p:cNvCxnSpPr/>
          <p:nvPr/>
        </p:nvCxnSpPr>
        <p:spPr>
          <a:xfrm rot="10800000">
            <a:off x="14487875" y="5840300"/>
            <a:ext cx="471300" cy="16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50000">
              <a:srgbClr val="DBE7FF"/>
            </a:gs>
            <a:gs pos="100000">
              <a:srgbClr val="B5C3FF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8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207" name="Google Shape;207;p18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18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p18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Integrating </a:t>
              </a:r>
              <a:r>
                <a:rPr lang="en-US" sz="2100">
                  <a:solidFill>
                    <a:srgbClr val="003034"/>
                  </a:solidFill>
                </a:rPr>
                <a:t>Research</a:t>
              </a:r>
              <a:r>
                <a:rPr lang="en-US" sz="2100">
                  <a:solidFill>
                    <a:srgbClr val="003034"/>
                  </a:solidFill>
                </a:rPr>
                <a:t> + UX</a:t>
              </a:r>
              <a:endParaRPr/>
            </a:p>
          </p:txBody>
        </p:sp>
      </p:grpSp>
      <p:sp>
        <p:nvSpPr>
          <p:cNvPr id="210" name="Google Shape;210;p18"/>
          <p:cNvSpPr/>
          <p:nvPr/>
        </p:nvSpPr>
        <p:spPr>
          <a:xfrm>
            <a:off x="1028700" y="2463752"/>
            <a:ext cx="4685055" cy="6533461"/>
          </a:xfrm>
          <a:custGeom>
            <a:rect b="b" l="l" r="r" t="t"/>
            <a:pathLst>
              <a:path extrusionOk="0" h="7063201" w="7291914">
                <a:moveTo>
                  <a:pt x="0" y="0"/>
                </a:moveTo>
                <a:lnTo>
                  <a:pt x="7291913" y="0"/>
                </a:lnTo>
                <a:lnTo>
                  <a:pt x="7291913" y="7063201"/>
                </a:lnTo>
                <a:lnTo>
                  <a:pt x="0" y="7063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8"/>
          <p:cNvSpPr txBox="1"/>
          <p:nvPr/>
        </p:nvSpPr>
        <p:spPr>
          <a:xfrm>
            <a:off x="1028696" y="1023150"/>
            <a:ext cx="174405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Expected Design Insights</a:t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6721350" y="3135738"/>
            <a:ext cx="10435500" cy="5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/>
              <a:t>Anticipated Recommendations:</a:t>
            </a:r>
            <a:endParaRPr sz="2750"/>
          </a:p>
          <a:p>
            <a:pPr indent="-4032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/>
              <a:t>More grounding instructions during high-anxiety moments</a:t>
            </a:r>
            <a:endParaRPr sz="2750"/>
          </a:p>
          <a:p>
            <a:pPr indent="-4032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/>
              <a:t>Simplified navigation for rapid access during panic</a:t>
            </a:r>
            <a:endParaRPr sz="2750"/>
          </a:p>
          <a:p>
            <a:pPr indent="-4032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/>
              <a:t>More diversity in interactive experience</a:t>
            </a:r>
            <a:br>
              <a:rPr lang="en-US" sz="2750"/>
            </a:b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50"/>
              <a:t>Questions for UX peers:</a:t>
            </a:r>
            <a:endParaRPr sz="2750"/>
          </a:p>
          <a:p>
            <a:pPr indent="-4032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/>
              <a:t>How to best test features designed for use during distress?</a:t>
            </a:r>
            <a:endParaRPr sz="2750"/>
          </a:p>
          <a:p>
            <a:pPr indent="-403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/>
              <a:t>What privacy expectations do users have for mental-health apps?</a:t>
            </a:r>
            <a:endParaRPr sz="27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100000">
              <a:srgbClr val="FCFDFF"/>
            </a:gs>
          </a:gsLst>
          <a:lin ang="54000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9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218" name="Google Shape;218;p19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19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0" name="Google Shape;220;p19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HCD &amp; Ethics</a:t>
              </a:r>
              <a:endParaRPr/>
            </a:p>
          </p:txBody>
        </p:sp>
      </p:grpSp>
      <p:sp>
        <p:nvSpPr>
          <p:cNvPr id="221" name="Google Shape;221;p19"/>
          <p:cNvSpPr txBox="1"/>
          <p:nvPr/>
        </p:nvSpPr>
        <p:spPr>
          <a:xfrm>
            <a:off x="1311500" y="1323975"/>
            <a:ext cx="136272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Integrating Research + UX</a:t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15060456" y="2764566"/>
            <a:ext cx="2400300" cy="1304925"/>
          </a:xfrm>
          <a:custGeom>
            <a:rect b="b" l="l" r="r" t="t"/>
            <a:pathLst>
              <a:path extrusionOk="0" h="1304925" w="2400300">
                <a:moveTo>
                  <a:pt x="0" y="0"/>
                </a:moveTo>
                <a:lnTo>
                  <a:pt x="2400300" y="0"/>
                </a:lnTo>
                <a:lnTo>
                  <a:pt x="2400300" y="1304925"/>
                </a:lnTo>
                <a:lnTo>
                  <a:pt x="0" y="130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7327" l="-147217" r="-67228" t="0"/>
            </a:stretch>
          </a:blipFill>
          <a:ln>
            <a:noFill/>
          </a:ln>
        </p:spPr>
      </p:sp>
      <p:sp>
        <p:nvSpPr>
          <p:cNvPr id="223" name="Google Shape;223;p19"/>
          <p:cNvSpPr/>
          <p:nvPr/>
        </p:nvSpPr>
        <p:spPr>
          <a:xfrm rot="-68746">
            <a:off x="15416368" y="-5574512"/>
            <a:ext cx="9498592" cy="7838644"/>
          </a:xfrm>
          <a:custGeom>
            <a:rect b="b" l="l" r="r" t="t"/>
            <a:pathLst>
              <a:path extrusionOk="0" h="7837077" w="9496693">
                <a:moveTo>
                  <a:pt x="0" y="0"/>
                </a:moveTo>
                <a:lnTo>
                  <a:pt x="9496693" y="0"/>
                </a:lnTo>
                <a:lnTo>
                  <a:pt x="9496693" y="7837076"/>
                </a:lnTo>
                <a:lnTo>
                  <a:pt x="0" y="7837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9"/>
          <p:cNvSpPr/>
          <p:nvPr/>
        </p:nvSpPr>
        <p:spPr>
          <a:xfrm rot="-68746">
            <a:off x="-1378132" y="-6342462"/>
            <a:ext cx="9498592" cy="7838644"/>
          </a:xfrm>
          <a:custGeom>
            <a:rect b="b" l="l" r="r" t="t"/>
            <a:pathLst>
              <a:path extrusionOk="0" h="7837077" w="9496693">
                <a:moveTo>
                  <a:pt x="0" y="0"/>
                </a:moveTo>
                <a:lnTo>
                  <a:pt x="9496693" y="0"/>
                </a:lnTo>
                <a:lnTo>
                  <a:pt x="9496693" y="7837076"/>
                </a:lnTo>
                <a:lnTo>
                  <a:pt x="0" y="7837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9"/>
          <p:cNvSpPr txBox="1"/>
          <p:nvPr/>
        </p:nvSpPr>
        <p:spPr>
          <a:xfrm>
            <a:off x="1475425" y="3196750"/>
            <a:ext cx="11803500" cy="7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DARE largely aligns with evidence-based panic interventions </a:t>
            </a:r>
            <a:r>
              <a:rPr b="1" lang="en-US" sz="1900">
                <a:solidFill>
                  <a:schemeClr val="dk1"/>
                </a:solidFill>
              </a:rPr>
              <a:t>through</a:t>
            </a:r>
            <a:r>
              <a:rPr b="1" lang="en-US" sz="1900">
                <a:solidFill>
                  <a:schemeClr val="dk1"/>
                </a:solidFill>
              </a:rPr>
              <a:t> ACT and CBT practices</a:t>
            </a:r>
            <a:r>
              <a:rPr lang="en-US" sz="1900">
                <a:solidFill>
                  <a:schemeClr val="dk1"/>
                </a:solidFill>
              </a:rPr>
              <a:t>, however, more peer-reviewed work is necessary for specific DARE method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UX interviews reinforce need for clarity, trust and including more interactive options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1900"/>
              <a:buChar char="○"/>
            </a:pPr>
            <a:r>
              <a:rPr lang="en-US" sz="1900">
                <a:solidFill>
                  <a:srgbClr val="0D5CDF"/>
                </a:solidFill>
              </a:rPr>
              <a:t>Participant 1: “Where you can focus your mind, rather than listening to the audio”</a:t>
            </a:r>
            <a:endParaRPr sz="1900">
              <a:solidFill>
                <a:srgbClr val="0D5CD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</a:pPr>
            <a:r>
              <a:rPr lang="en-US" sz="1900">
                <a:solidFill>
                  <a:schemeClr val="dk2"/>
                </a:solidFill>
              </a:rPr>
              <a:t>Participant 2: “It was relatively simple with the bar along the bottom”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1900"/>
              <a:buChar char="○"/>
            </a:pPr>
            <a:r>
              <a:rPr lang="en-US" sz="1900">
                <a:solidFill>
                  <a:srgbClr val="0D5CDF"/>
                </a:solidFill>
              </a:rPr>
              <a:t>Participant 1: “It didn’t feel trustworthy because everything was locked behind a paywall, it felt like you needed to pay more money to just use basic things.”</a:t>
            </a:r>
            <a:endParaRPr sz="1900">
              <a:solidFill>
                <a:srgbClr val="0D5CD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Human-centered design reflections: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Strong empathy through tone</a:t>
            </a:r>
            <a:endParaRPr sz="1900">
              <a:solidFill>
                <a:schemeClr val="dk1"/>
              </a:solidFill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1900"/>
              <a:buChar char="■"/>
            </a:pPr>
            <a:r>
              <a:rPr lang="en-US" sz="1900">
                <a:solidFill>
                  <a:srgbClr val="0D5CDF"/>
                </a:solidFill>
              </a:rPr>
              <a:t>Participant 1: “ I felt that they were engaging and helpful but start to get long and repetitive, without any interactive parts to break up pure audio for long periods of time.”</a:t>
            </a:r>
            <a:endParaRPr sz="1900">
              <a:solidFill>
                <a:srgbClr val="0D5CDF"/>
              </a:solidFill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</a:pPr>
            <a:r>
              <a:rPr lang="en-US" sz="1900">
                <a:solidFill>
                  <a:schemeClr val="dk2"/>
                </a:solidFill>
              </a:rPr>
              <a:t>Part</a:t>
            </a:r>
            <a:r>
              <a:rPr lang="en-US" sz="1900">
                <a:solidFill>
                  <a:schemeClr val="dk2"/>
                </a:solidFill>
              </a:rPr>
              <a:t>icipant 2: “The instructions were clear and the tone felt reassuring”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Needs refinement for co-design with users experiencing severe symptoms</a:t>
            </a:r>
            <a:endParaRPr sz="1900">
              <a:solidFill>
                <a:schemeClr val="dk1"/>
              </a:solidFill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</a:pPr>
            <a:r>
              <a:rPr b="1" lang="en-US" sz="1900">
                <a:solidFill>
                  <a:schemeClr val="dk1"/>
                </a:solidFill>
              </a:rPr>
              <a:t>Main feedback: remove payment for integral symptom support features, provide more interactive settings, provide clarity into privacy policy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DFF"/>
            </a:gs>
            <a:gs pos="100000">
              <a:srgbClr val="B5C3FF"/>
            </a:gs>
          </a:gsLst>
          <a:lin ang="54000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0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231" name="Google Shape;231;p20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20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3" name="Google Shape;233;p20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E</a:t>
              </a:r>
              <a:r>
                <a:rPr lang="en-US" sz="2100">
                  <a:solidFill>
                    <a:srgbClr val="003034"/>
                  </a:solidFill>
                </a:rPr>
                <a:t>quity</a:t>
              </a:r>
              <a:r>
                <a:rPr lang="en-US" sz="2100">
                  <a:solidFill>
                    <a:srgbClr val="003034"/>
                  </a:solidFill>
                </a:rPr>
                <a:t>, DDH, and Clinical Validity</a:t>
              </a:r>
              <a:endParaRPr/>
            </a:p>
          </p:txBody>
        </p:sp>
      </p:grpSp>
      <p:sp>
        <p:nvSpPr>
          <p:cNvPr id="234" name="Google Shape;234;p20"/>
          <p:cNvSpPr txBox="1"/>
          <p:nvPr/>
        </p:nvSpPr>
        <p:spPr>
          <a:xfrm>
            <a:off x="846750" y="1138750"/>
            <a:ext cx="165945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Human-centered Design &amp; Ethics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7646825" y="2927950"/>
            <a:ext cx="10362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/>
              <a:t>Useful</a:t>
            </a:r>
            <a:r>
              <a:rPr lang="en-US" sz="2750"/>
              <a:t>: grounded in CBT and ACT</a:t>
            </a:r>
            <a:endParaRPr sz="27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/>
              <a:t>Usable:</a:t>
            </a:r>
            <a:r>
              <a:rPr lang="en-US" sz="2750"/>
              <a:t> simple UI with rapid access</a:t>
            </a:r>
            <a:endParaRPr sz="27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/>
              <a:t>Desirable:</a:t>
            </a:r>
            <a:r>
              <a:rPr lang="en-US" sz="2750"/>
              <a:t> supportive, reassuring, and validating tone</a:t>
            </a:r>
            <a:endParaRPr sz="27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/>
              <a:t>Accessible:</a:t>
            </a:r>
            <a:r>
              <a:rPr lang="en-US" sz="2750"/>
              <a:t> mobile platform, limited text</a:t>
            </a:r>
            <a:endParaRPr sz="27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/>
              <a:t>Credible: </a:t>
            </a:r>
            <a:r>
              <a:rPr lang="en-US" sz="2750"/>
              <a:t>Utilizing evidence based practices </a:t>
            </a:r>
            <a:endParaRPr sz="2750"/>
          </a:p>
        </p:txBody>
      </p:sp>
      <p:sp>
        <p:nvSpPr>
          <p:cNvPr id="236" name="Google Shape;236;p20"/>
          <p:cNvSpPr txBox="1"/>
          <p:nvPr/>
        </p:nvSpPr>
        <p:spPr>
          <a:xfrm>
            <a:off x="7295525" y="5646875"/>
            <a:ext cx="110655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chemeClr val="dk1"/>
                </a:solidFill>
              </a:rPr>
              <a:t>Given ethical a</a:t>
            </a:r>
            <a:r>
              <a:rPr lang="en-US" sz="2750">
                <a:solidFill>
                  <a:schemeClr val="dk1"/>
                </a:solidFill>
              </a:rPr>
              <a:t>ssessment</a:t>
            </a:r>
            <a:r>
              <a:rPr lang="en-US" sz="2750">
                <a:solidFill>
                  <a:schemeClr val="dk1"/>
                </a:solidFill>
              </a:rPr>
              <a:t>: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The intervention needs to provide psychoeducation responsibly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must ensure crisis-appropriate disclaimers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Needs clearer data transparency 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Consider removal of payment for enhanced care</a:t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>
              <a:solidFill>
                <a:schemeClr val="dk1"/>
              </a:solidFill>
            </a:endParaRPr>
          </a:p>
        </p:txBody>
      </p:sp>
      <p:pic>
        <p:nvPicPr>
          <p:cNvPr id="237" name="Google Shape;237;p20" title="IMG_37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75" y="2927950"/>
            <a:ext cx="2533175" cy="548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4FF"/>
            </a:gs>
            <a:gs pos="50000">
              <a:srgbClr val="E6EAFF"/>
            </a:gs>
            <a:gs pos="100000">
              <a:srgbClr val="B5C3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/>
        </p:nvSpPr>
        <p:spPr>
          <a:xfrm>
            <a:off x="-80225" y="328025"/>
            <a:ext cx="184845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Equity, Digital Determinants of Health, and Clinical Validity</a:t>
            </a: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244" name="Google Shape;244;p21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21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6" name="Google Shape;246;p21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Final Takeaways</a:t>
              </a:r>
              <a:endParaRPr/>
            </a:p>
          </p:txBody>
        </p:sp>
      </p:grpSp>
      <p:sp>
        <p:nvSpPr>
          <p:cNvPr id="247" name="Google Shape;247;p21"/>
          <p:cNvSpPr txBox="1"/>
          <p:nvPr/>
        </p:nvSpPr>
        <p:spPr>
          <a:xfrm>
            <a:off x="1635475" y="4784922"/>
            <a:ext cx="15053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4"/>
          </a:p>
        </p:txBody>
      </p:sp>
      <p:grpSp>
        <p:nvGrpSpPr>
          <p:cNvPr id="248" name="Google Shape;248;p21"/>
          <p:cNvGrpSpPr/>
          <p:nvPr/>
        </p:nvGrpSpPr>
        <p:grpSpPr>
          <a:xfrm>
            <a:off x="6137909" y="3470492"/>
            <a:ext cx="9991617" cy="5222627"/>
            <a:chOff x="3417191" y="1676963"/>
            <a:chExt cx="3745405" cy="1957800"/>
          </a:xfrm>
        </p:grpSpPr>
        <p:sp>
          <p:nvSpPr>
            <p:cNvPr id="249" name="Google Shape;249;p21"/>
            <p:cNvSpPr/>
            <p:nvPr/>
          </p:nvSpPr>
          <p:spPr>
            <a:xfrm>
              <a:off x="4303296" y="1676963"/>
              <a:ext cx="2859300" cy="1957800"/>
            </a:xfrm>
            <a:prstGeom prst="ellipse">
              <a:avLst/>
            </a:prstGeom>
            <a:solidFill>
              <a:srgbClr val="B5C3FF"/>
            </a:solidFill>
            <a:ln cap="flat" cmpd="sng" w="76225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75" lIns="243875" spcFirstLastPara="1" rIns="243875" wrap="square" tIns="243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 txBox="1"/>
            <p:nvPr/>
          </p:nvSpPr>
          <p:spPr>
            <a:xfrm>
              <a:off x="3417191" y="1836673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75" lIns="243875" spcFirstLastPara="1" rIns="243875" wrap="square" tIns="243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3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</a:t>
              </a:r>
              <a:endParaRPr sz="29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21"/>
          <p:cNvGrpSpPr/>
          <p:nvPr/>
        </p:nvGrpSpPr>
        <p:grpSpPr>
          <a:xfrm>
            <a:off x="2092944" y="3470599"/>
            <a:ext cx="8055074" cy="5222718"/>
            <a:chOff x="2986712" y="1676962"/>
            <a:chExt cx="1854000" cy="1854000"/>
          </a:xfrm>
        </p:grpSpPr>
        <p:sp>
          <p:nvSpPr>
            <p:cNvPr id="252" name="Google Shape;252;p21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7C94FC"/>
            </a:solidFill>
            <a:ln cap="flat" cmpd="sng" w="80500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525" lIns="257525" spcFirstLastPara="1" rIns="257525" wrap="square" tIns="257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 txBox="1"/>
            <p:nvPr/>
          </p:nvSpPr>
          <p:spPr>
            <a:xfrm>
              <a:off x="3270191" y="2045272"/>
              <a:ext cx="14607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525" lIns="257525" spcFirstLastPara="1" rIns="257525" wrap="square" tIns="2575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8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Intervention Pros:</a:t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8426" lvl="0" marL="443318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99"/>
                <a:buFont typeface="Roboto"/>
                <a:buChar char="●"/>
              </a:pPr>
              <a:r>
                <a:rPr lang="en-US" sz="3098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Works offline</a:t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8426" lvl="0" marL="443318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99"/>
                <a:buFont typeface="Roboto"/>
                <a:buChar char="●"/>
              </a:pPr>
              <a:r>
                <a:rPr lang="en-US" sz="3098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Lower data usage</a:t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8426" lvl="0" marL="443318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99"/>
                <a:buFont typeface="Roboto"/>
                <a:buChar char="●"/>
              </a:pPr>
              <a:r>
                <a:rPr lang="en-US" sz="3098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Accessible to those without therapy access</a:t>
              </a:r>
              <a:endParaRPr sz="30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4" name="Google Shape;254;p21"/>
          <p:cNvSpPr txBox="1"/>
          <p:nvPr/>
        </p:nvSpPr>
        <p:spPr>
          <a:xfrm>
            <a:off x="10069838" y="4098236"/>
            <a:ext cx="58755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88650" lIns="88650" spcFirstLastPara="1" rIns="88650" wrap="square" tIns="886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Intervention Cons:</a:t>
            </a:r>
            <a:endParaRPr sz="30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412" lvl="0" marL="44331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5"/>
              <a:buFont typeface="Roboto"/>
              <a:buChar char="●"/>
            </a:pPr>
            <a:r>
              <a:rPr lang="en-US" sz="2704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in acute crisis may need human support</a:t>
            </a:r>
            <a:endParaRPr sz="2704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412" lvl="0" marL="44331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5"/>
              <a:buFont typeface="Roboto"/>
              <a:buChar char="●"/>
            </a:pPr>
            <a:r>
              <a:rPr lang="en-US" sz="2704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Panic severity may limit ability to participate with app steps</a:t>
            </a:r>
            <a:endParaRPr sz="2704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412" lvl="0" marL="44331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5"/>
              <a:buFont typeface="Roboto"/>
              <a:buChar char="●"/>
            </a:pPr>
            <a:r>
              <a:rPr lang="en-US" sz="2704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Cultural differences in how panic or mental health distress is understood</a:t>
            </a:r>
            <a:endParaRPr sz="2704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831142" y="810833"/>
            <a:ext cx="9347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Final Takeaways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831150" y="2387725"/>
            <a:ext cx="13349100" cy="7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88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6"/>
              <a:buChar char="●"/>
            </a:pPr>
            <a:r>
              <a:rPr lang="en-US" sz="2995">
                <a:solidFill>
                  <a:schemeClr val="dk1"/>
                </a:solidFill>
              </a:rPr>
              <a:t>DARE shows strong promise as a digital </a:t>
            </a:r>
            <a:r>
              <a:rPr b="1" lang="en-US" sz="2995">
                <a:solidFill>
                  <a:schemeClr val="dk1"/>
                </a:solidFill>
              </a:rPr>
              <a:t>adjunct </a:t>
            </a:r>
            <a:r>
              <a:rPr lang="en-US" sz="2995">
                <a:solidFill>
                  <a:schemeClr val="dk1"/>
                </a:solidFill>
              </a:rPr>
              <a:t>for panic disorder</a:t>
            </a:r>
            <a:endParaRPr sz="2995">
              <a:solidFill>
                <a:schemeClr val="dk1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6"/>
              <a:buChar char="○"/>
            </a:pPr>
            <a:r>
              <a:rPr lang="en-US" sz="2995">
                <a:solidFill>
                  <a:schemeClr val="dk1"/>
                </a:solidFill>
              </a:rPr>
              <a:t>App features do correspond with CBT and ACT practices</a:t>
            </a:r>
            <a:endParaRPr sz="2995">
              <a:solidFill>
                <a:schemeClr val="dk1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6"/>
              <a:buChar char="○"/>
            </a:pPr>
            <a:r>
              <a:rPr lang="en-US" sz="2995">
                <a:solidFill>
                  <a:schemeClr val="dk1"/>
                </a:solidFill>
              </a:rPr>
              <a:t>Further studies need to be conducted on long term usage for DARE digital intervention </a:t>
            </a:r>
            <a:endParaRPr sz="2995">
              <a:solidFill>
                <a:schemeClr val="dk1"/>
              </a:solidFill>
            </a:endParaRPr>
          </a:p>
          <a:p>
            <a:pPr indent="-4188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6"/>
              <a:buChar char="●"/>
            </a:pPr>
            <a:r>
              <a:rPr lang="en-US" sz="2995">
                <a:solidFill>
                  <a:schemeClr val="dk1"/>
                </a:solidFill>
              </a:rPr>
              <a:t>To increase engagement in app, I </a:t>
            </a:r>
            <a:r>
              <a:rPr lang="en-US" sz="2995">
                <a:solidFill>
                  <a:schemeClr val="dk1"/>
                </a:solidFill>
              </a:rPr>
              <a:t>recommend</a:t>
            </a:r>
            <a:r>
              <a:rPr lang="en-US" sz="2995">
                <a:solidFill>
                  <a:schemeClr val="dk1"/>
                </a:solidFill>
              </a:rPr>
              <a:t>:</a:t>
            </a:r>
            <a:endParaRPr sz="2995">
              <a:solidFill>
                <a:schemeClr val="dk1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1C2FA"/>
              </a:buClr>
              <a:buSzPts val="2996"/>
              <a:buChar char="○"/>
            </a:pPr>
            <a:r>
              <a:rPr lang="en-US" sz="2995">
                <a:solidFill>
                  <a:srgbClr val="A1C2FA"/>
                </a:solidFill>
              </a:rPr>
              <a:t>Create an interactive game or storyline</a:t>
            </a:r>
            <a:endParaRPr sz="2995">
              <a:solidFill>
                <a:srgbClr val="A1C2FA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94FC"/>
              </a:buClr>
              <a:buSzPts val="2996"/>
              <a:buChar char="○"/>
            </a:pPr>
            <a:r>
              <a:rPr lang="en-US" sz="2995">
                <a:solidFill>
                  <a:srgbClr val="7C94FC"/>
                </a:solidFill>
              </a:rPr>
              <a:t>Keep validating tone, calming color scheme, main bottom control panel</a:t>
            </a:r>
            <a:endParaRPr sz="2995">
              <a:solidFill>
                <a:srgbClr val="7C94FC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7AF3"/>
              </a:buClr>
              <a:buSzPts val="2996"/>
              <a:buChar char="○"/>
            </a:pPr>
            <a:r>
              <a:rPr lang="en-US" sz="2995">
                <a:solidFill>
                  <a:srgbClr val="307AF3"/>
                </a:solidFill>
              </a:rPr>
              <a:t>Provide more data transparency on purchase, identifiers, diagnostic, user content, and usage data collection</a:t>
            </a:r>
            <a:endParaRPr sz="2995">
              <a:solidFill>
                <a:srgbClr val="307AF3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2996"/>
              <a:buChar char="○"/>
            </a:pPr>
            <a:r>
              <a:rPr lang="en-US" sz="2995">
                <a:solidFill>
                  <a:srgbClr val="0D5CDF"/>
                </a:solidFill>
              </a:rPr>
              <a:t>Possible rebrand from health and fitness application to medical support to increase credibility</a:t>
            </a:r>
            <a:endParaRPr sz="2995">
              <a:solidFill>
                <a:schemeClr val="accent4"/>
              </a:solidFill>
            </a:endParaRPr>
          </a:p>
          <a:p>
            <a:pPr indent="-4188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996"/>
              <a:buChar char="○"/>
            </a:pPr>
            <a:r>
              <a:rPr lang="en-US" sz="2995">
                <a:solidFill>
                  <a:srgbClr val="0B5394"/>
                </a:solidFill>
              </a:rPr>
              <a:t>Remove ethical barrier of cost for enhanced treatment</a:t>
            </a:r>
            <a:endParaRPr sz="2995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5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831142" y="810833"/>
            <a:ext cx="9347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References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1086075" y="2397575"/>
            <a:ext cx="164550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Barlow, D. H., Allen, L. B., &amp; Basden, S. L. (2007). Psychological treatments for panic disorders, phobias, and generalized anxiety disorder. In P. E. Nathan &amp; J. M. Gorman (Eds.), </a:t>
            </a:r>
            <a:r>
              <a:rPr i="1" lang="en-US" sz="1700">
                <a:solidFill>
                  <a:schemeClr val="dk1"/>
                </a:solidFill>
              </a:rPr>
              <a:t>A guide to treatments that work</a:t>
            </a:r>
            <a:r>
              <a:rPr lang="en-US" sz="1700">
                <a:solidFill>
                  <a:schemeClr val="dk1"/>
                </a:solidFill>
              </a:rPr>
              <a:t> (3rd ed., pp. 351–394). Oxford University Press.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Craske, M. G., Treanor, M., Conway, C. C., Zbozinek, T., &amp; Vervliet, B. (2014). Maximizing exposure therapy: an inhibitory learning approach. </a:t>
            </a:r>
            <a:r>
              <a:rPr i="1" lang="en-US" sz="1700">
                <a:solidFill>
                  <a:schemeClr val="dk1"/>
                </a:solidFill>
              </a:rPr>
              <a:t>Behaviour research and therapy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58</a:t>
            </a:r>
            <a:r>
              <a:rPr lang="en-US" sz="1700">
                <a:solidFill>
                  <a:schemeClr val="dk1"/>
                </a:solidFill>
              </a:rPr>
              <a:t>, 10–23. </a:t>
            </a:r>
            <a:r>
              <a:rPr lang="en-US" sz="17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https://doi.org/10.1016/j.brat.2014.04.006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Eifert, G. H., &amp; Forsyth, J. P. (2005). </a:t>
            </a:r>
            <a:r>
              <a:rPr i="1" lang="en-US" sz="1700">
                <a:solidFill>
                  <a:schemeClr val="dk1"/>
                </a:solidFill>
              </a:rPr>
              <a:t>Acceptance &amp; Commitment Therapy for anxiety disorders: A practitioner's treatment guide to using mindfulness, acceptance, and values-based behavior change strategies</a:t>
            </a:r>
            <a:r>
              <a:rPr lang="en-US" sz="1700">
                <a:solidFill>
                  <a:schemeClr val="dk1"/>
                </a:solidFill>
              </a:rPr>
              <a:t>. Oakland, CA: New Harbinger Publications.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Kerzner, T. P. (2024). Efficacy of a daily self-monitoring intervention to reduce repetitive negative thinking and anxiety among anxious students. In </a:t>
            </a:r>
            <a:r>
              <a:rPr i="1" lang="en-US" sz="1700">
                <a:solidFill>
                  <a:schemeClr val="dk1"/>
                </a:solidFill>
              </a:rPr>
              <a:t>Dissertation Abstracts International: Section B: The Sciences and Engineering</a:t>
            </a:r>
            <a:r>
              <a:rPr lang="en-US" sz="1700">
                <a:solidFill>
                  <a:schemeClr val="dk1"/>
                </a:solidFill>
              </a:rPr>
              <a:t> (Vol. 85, Issue 7–B).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Kim, K., Hwang, H., Bae, S., Kim, S. M., &amp; Han, D. H. (2024). The Effectiveness of a Digital App for Reduction of Clinical Symptoms in Individuals With Panic Disorder: Randomized Controlled Trial. </a:t>
            </a:r>
            <a:r>
              <a:rPr i="1" lang="en-US" sz="1700">
                <a:solidFill>
                  <a:schemeClr val="dk1"/>
                </a:solidFill>
              </a:rPr>
              <a:t>Journal of medical Internet research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26</a:t>
            </a:r>
            <a:r>
              <a:rPr lang="en-US" sz="1700">
                <a:solidFill>
                  <a:schemeClr val="dk1"/>
                </a:solidFill>
              </a:rPr>
              <a:t>, e51428. https://doi.org/10.2196/51428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Leyro, T. M., Versella, M. V., Yang, M. J., Brinkman, H. R., Hoyt, D. L., &amp; Lehrer, P. (2021). Respiratory therapy for the treatment of anxiety: Meta-analytic review and regression. </a:t>
            </a:r>
            <a:r>
              <a:rPr i="1" lang="en-US" sz="1700">
                <a:solidFill>
                  <a:schemeClr val="dk1"/>
                </a:solidFill>
              </a:rPr>
              <a:t>Clinical psychology review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84</a:t>
            </a:r>
            <a:r>
              <a:rPr lang="en-US" sz="1700">
                <a:solidFill>
                  <a:schemeClr val="dk1"/>
                </a:solidFill>
              </a:rPr>
              <a:t>, 101980. </a:t>
            </a:r>
            <a:r>
              <a:rPr lang="en-US" sz="17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https://doi.org/10.1016/j.cpr.2021.101980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McManus, F., Van Doorn, K., &amp; Yiend, J. (2012). Examining the effects of thought records and behavioral experiments in instigating belief change. </a:t>
            </a:r>
            <a:r>
              <a:rPr i="1" lang="en-US" sz="1700">
                <a:solidFill>
                  <a:schemeClr val="dk1"/>
                </a:solidFill>
              </a:rPr>
              <a:t>Journal of behavior therapy and experimental psychiatry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43</a:t>
            </a:r>
            <a:r>
              <a:rPr lang="en-US" sz="1700">
                <a:solidFill>
                  <a:schemeClr val="dk1"/>
                </a:solidFill>
              </a:rPr>
              <a:t>(1), 540–547. </a:t>
            </a:r>
            <a:r>
              <a:rPr lang="en-US" sz="17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https://doi.org/10.1016/j.jbtep.2011.07.003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Nalepa, A., &amp; Kopecka-Piech, K. (2024). Support in the Palm of Your Hand. Affordances of Mobile Apps to Help with Panic Attacks and Anxiety Disorders. </a:t>
            </a:r>
            <a:r>
              <a:rPr i="1" lang="en-US" sz="1700">
                <a:solidFill>
                  <a:schemeClr val="dk1"/>
                </a:solidFill>
              </a:rPr>
              <a:t>Annales Universitatis Mariae Curie-Skłodowska. Sectio J. Paedagogia-Psychologia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37</a:t>
            </a:r>
            <a:r>
              <a:rPr lang="en-US" sz="1700">
                <a:solidFill>
                  <a:schemeClr val="dk1"/>
                </a:solidFill>
              </a:rPr>
              <a:t>(4), 123–145. </a:t>
            </a:r>
            <a:r>
              <a:rPr lang="en-US" sz="17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https://doi.org/10.17951/j.2024.37.4.123-145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Nordh M, Wahlund T, Jolstedt M, et al. Therapist-Guided Internet-Delivered Cognitive Behavioral Therapy vs Internet-Delivered Supportive Therapy for Children and Adolescents With Social Anxiety Disorder: A Randomized Clinical Trial. </a:t>
            </a:r>
            <a:r>
              <a:rPr i="1" lang="en-US" sz="1700">
                <a:solidFill>
                  <a:schemeClr val="dk1"/>
                </a:solidFill>
              </a:rPr>
              <a:t>JAMA Psychiatry.</a:t>
            </a:r>
            <a:r>
              <a:rPr lang="en-US" sz="1700">
                <a:solidFill>
                  <a:schemeClr val="dk1"/>
                </a:solidFill>
              </a:rPr>
              <a:t> 2021;78(7):705–713. doi:10.1001/jamapsychiatry.2021.0469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Papenfuss, I., Lommen, M.J.J., Ostafin, B.D. (2025). Adding Anxiety-Specific Practice to a Brief Audio-Based Mindfulness Intervention for Anxiety in Undergraduate Students: A Pilot Study. </a:t>
            </a:r>
            <a:r>
              <a:rPr i="1" lang="en-US" sz="1700">
                <a:solidFill>
                  <a:schemeClr val="dk1"/>
                </a:solidFill>
              </a:rPr>
              <a:t>Journal of Experimental Psychopathology</a:t>
            </a:r>
            <a:r>
              <a:rPr lang="en-US" sz="1700">
                <a:solidFill>
                  <a:schemeClr val="dk1"/>
                </a:solidFill>
              </a:rPr>
              <a:t>.16(3). doi:</a:t>
            </a:r>
            <a:r>
              <a:rPr lang="en-US" sz="17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10.1177/20438087251347677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Pauley, D., Cuijpers, P., Papola, D., Miguel, C., &amp; Karyotaki, E. (2023). Two decades of digital interventions for anxiety disorders: a systematic review and meta-analysis of treatment effectiveness. </a:t>
            </a:r>
            <a:r>
              <a:rPr i="1" lang="en-US" sz="1700">
                <a:solidFill>
                  <a:schemeClr val="dk1"/>
                </a:solidFill>
              </a:rPr>
              <a:t>Psychological Medicine</a:t>
            </a:r>
            <a:r>
              <a:rPr lang="en-US" sz="1700">
                <a:solidFill>
                  <a:schemeClr val="dk1"/>
                </a:solidFill>
              </a:rPr>
              <a:t>, </a:t>
            </a:r>
            <a:r>
              <a:rPr i="1" lang="en-US" sz="1700">
                <a:solidFill>
                  <a:schemeClr val="dk1"/>
                </a:solidFill>
              </a:rPr>
              <a:t>53</a:t>
            </a:r>
            <a:r>
              <a:rPr lang="en-US" sz="1700">
                <a:solidFill>
                  <a:schemeClr val="dk1"/>
                </a:solidFill>
              </a:rPr>
              <a:t>(2), 567–579. doi:10.1017/S0033291721001999 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</a:rPr>
              <a:t>Polak, M., Tanzer, N. K., Bauernhofer, K., &amp; Andersson, G. (2021). Disorder-specific internet-based cognitive-behavioral therapy in treating panic disorder, comorbid symptoms and improving quality of life: A meta-analytic evaluation of randomized controlled trials. </a:t>
            </a:r>
            <a:r>
              <a:rPr i="1" lang="en-US" sz="1700">
                <a:solidFill>
                  <a:schemeClr val="dk1"/>
                </a:solidFill>
                <a:highlight>
                  <a:srgbClr val="FFFFFF"/>
                </a:highlight>
              </a:rPr>
              <a:t>Internet interventions</a:t>
            </a: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i="1" lang="en-US" sz="1700">
                <a:solidFill>
                  <a:schemeClr val="dk1"/>
                </a:solidFill>
                <a:highlight>
                  <a:srgbClr val="FFFFFF"/>
                </a:highlight>
              </a:rPr>
              <a:t>24</a:t>
            </a: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</a:rPr>
              <a:t>, 100364. https://doi.org/10.1016/j.invent.2021.100364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50000">
              <a:srgbClr val="DBE7FF"/>
            </a:gs>
            <a:gs pos="100000">
              <a:srgbClr val="FFFFFF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9"/>
          <p:cNvCxnSpPr/>
          <p:nvPr/>
        </p:nvCxnSpPr>
        <p:spPr>
          <a:xfrm>
            <a:off x="1028700" y="9003614"/>
            <a:ext cx="16230600" cy="14288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9"/>
          <p:cNvSpPr/>
          <p:nvPr/>
        </p:nvSpPr>
        <p:spPr>
          <a:xfrm rot="5400000">
            <a:off x="16844473" y="9078301"/>
            <a:ext cx="249845" cy="579809"/>
          </a:xfrm>
          <a:custGeom>
            <a:rect b="b" l="l" r="r" t="t"/>
            <a:pathLst>
              <a:path extrusionOk="0" h="579809" w="249845">
                <a:moveTo>
                  <a:pt x="0" y="0"/>
                </a:moveTo>
                <a:lnTo>
                  <a:pt x="249845" y="0"/>
                </a:lnTo>
                <a:lnTo>
                  <a:pt x="249845" y="579809"/>
                </a:lnTo>
                <a:lnTo>
                  <a:pt x="0" y="57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" name="Google Shape;68;p9"/>
          <p:cNvSpPr/>
          <p:nvPr/>
        </p:nvSpPr>
        <p:spPr>
          <a:xfrm flipH="1">
            <a:off x="-515040" y="1281213"/>
            <a:ext cx="8257045" cy="6712539"/>
          </a:xfrm>
          <a:custGeom>
            <a:rect b="b" l="l" r="r" t="t"/>
            <a:pathLst>
              <a:path extrusionOk="0" h="6712539" w="8257045">
                <a:moveTo>
                  <a:pt x="8257045" y="0"/>
                </a:moveTo>
                <a:lnTo>
                  <a:pt x="0" y="0"/>
                </a:lnTo>
                <a:lnTo>
                  <a:pt x="0" y="6712539"/>
                </a:lnTo>
                <a:lnTo>
                  <a:pt x="8257045" y="6712539"/>
                </a:lnTo>
                <a:lnTo>
                  <a:pt x="82570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" name="Google Shape;69;p9"/>
          <p:cNvSpPr txBox="1"/>
          <p:nvPr/>
        </p:nvSpPr>
        <p:spPr>
          <a:xfrm>
            <a:off x="4881575" y="775225"/>
            <a:ext cx="137073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Product Overview: Clinical Issues </a:t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1028700" y="9161513"/>
            <a:ext cx="6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3034"/>
                </a:solidFill>
              </a:rPr>
              <a:t>Problem Statement &amp; </a:t>
            </a:r>
            <a:r>
              <a:rPr lang="en-US" sz="2100">
                <a:solidFill>
                  <a:srgbClr val="003034"/>
                </a:solidFill>
              </a:rPr>
              <a:t>Background</a:t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5953075" y="7993750"/>
            <a:ext cx="4613700" cy="1024200"/>
          </a:xfrm>
          <a:prstGeom prst="rect">
            <a:avLst/>
          </a:prstGeom>
          <a:solidFill>
            <a:srgbClr val="F2F4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50">
                <a:solidFill>
                  <a:schemeClr val="dk1"/>
                </a:solidFill>
              </a:rPr>
              <a:t>Anticipatory anxiety</a:t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10566775" y="7203275"/>
            <a:ext cx="4435500" cy="1800300"/>
          </a:xfrm>
          <a:prstGeom prst="rect">
            <a:avLst/>
          </a:prstGeom>
          <a:solidFill>
            <a:srgbClr val="F2F4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50">
                <a:solidFill>
                  <a:schemeClr val="dk1"/>
                </a:solidFill>
              </a:rPr>
              <a:t>Agoraphobic avoidance</a:t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15001975" y="6459150"/>
            <a:ext cx="3285900" cy="2558700"/>
          </a:xfrm>
          <a:prstGeom prst="rect">
            <a:avLst/>
          </a:prstGeom>
          <a:solidFill>
            <a:srgbClr val="F2F4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50">
                <a:solidFill>
                  <a:schemeClr val="dk1"/>
                </a:solidFill>
              </a:rPr>
              <a:t>Panic attacks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50000">
              <a:srgbClr val="DBE7FF"/>
            </a:gs>
            <a:gs pos="100000">
              <a:srgbClr val="B5C3FF"/>
            </a:gs>
          </a:gsLst>
          <a:path path="circle">
            <a:fillToRect b="100%" l="0%" r="100%" t="0%"/>
          </a:path>
          <a:tileRect b="0%" l="-100%" r="0%" t="-100%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0"/>
          <p:cNvCxnSpPr/>
          <p:nvPr/>
        </p:nvCxnSpPr>
        <p:spPr>
          <a:xfrm>
            <a:off x="1028700" y="9003614"/>
            <a:ext cx="16230600" cy="14288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0"/>
          <p:cNvSpPr/>
          <p:nvPr/>
        </p:nvSpPr>
        <p:spPr>
          <a:xfrm rot="5400000">
            <a:off x="16844473" y="9078301"/>
            <a:ext cx="249845" cy="579809"/>
          </a:xfrm>
          <a:custGeom>
            <a:rect b="b" l="l" r="r" t="t"/>
            <a:pathLst>
              <a:path extrusionOk="0" h="579809" w="249845">
                <a:moveTo>
                  <a:pt x="0" y="0"/>
                </a:moveTo>
                <a:lnTo>
                  <a:pt x="249845" y="0"/>
                </a:lnTo>
                <a:lnTo>
                  <a:pt x="249845" y="579809"/>
                </a:lnTo>
                <a:lnTo>
                  <a:pt x="0" y="57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" name="Google Shape;80;p10"/>
          <p:cNvSpPr txBox="1"/>
          <p:nvPr/>
        </p:nvSpPr>
        <p:spPr>
          <a:xfrm>
            <a:off x="1028700" y="769200"/>
            <a:ext cx="99396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Product Overview: Purpose</a:t>
            </a:r>
            <a:endParaRPr/>
          </a:p>
        </p:txBody>
      </p:sp>
      <p:sp>
        <p:nvSpPr>
          <p:cNvPr id="81" name="Google Shape;81;p10"/>
          <p:cNvSpPr txBox="1"/>
          <p:nvPr/>
        </p:nvSpPr>
        <p:spPr>
          <a:xfrm>
            <a:off x="1028700" y="3429000"/>
            <a:ext cx="8810700" cy="5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750">
                <a:solidFill>
                  <a:schemeClr val="dk1"/>
                </a:solidFill>
              </a:rPr>
              <a:t>Who:</a:t>
            </a:r>
            <a:r>
              <a:rPr lang="en-US" sz="2750">
                <a:solidFill>
                  <a:schemeClr val="dk1"/>
                </a:solidFill>
              </a:rPr>
              <a:t> adolescents to middle-aged adults (approximately 16–55) </a:t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750">
                <a:solidFill>
                  <a:schemeClr val="dk1"/>
                </a:solidFill>
              </a:rPr>
              <a:t>Disorders: </a:t>
            </a:r>
            <a:r>
              <a:rPr lang="en-US" sz="2750">
                <a:solidFill>
                  <a:schemeClr val="dk1"/>
                </a:solidFill>
              </a:rPr>
              <a:t>who experience panic attacks, panic disorder, panic disorder with agoraphobia</a:t>
            </a:r>
            <a:r>
              <a:rPr lang="en-US" sz="2750">
                <a:solidFill>
                  <a:schemeClr val="dk1"/>
                </a:solidFill>
              </a:rPr>
              <a:t>, or generalized anxiety </a:t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50">
                <a:solidFill>
                  <a:schemeClr val="dk1"/>
                </a:solidFill>
              </a:rPr>
              <a:t>Why:</a:t>
            </a:r>
            <a:r>
              <a:rPr lang="en-US" sz="2750">
                <a:solidFill>
                  <a:schemeClr val="dk1"/>
                </a:solidFill>
              </a:rPr>
              <a:t> provides </a:t>
            </a:r>
            <a:r>
              <a:rPr lang="en-US" sz="2750">
                <a:solidFill>
                  <a:schemeClr val="dk1"/>
                </a:solidFill>
              </a:rPr>
              <a:t> fast, accessible tools to manage acute anxiety or </a:t>
            </a:r>
            <a:r>
              <a:rPr lang="en-US" sz="2750">
                <a:solidFill>
                  <a:schemeClr val="dk1"/>
                </a:solidFill>
              </a:rPr>
              <a:t>high stress with  self-guided, mobile mental-health support that fits into everyday life.</a:t>
            </a:r>
            <a:endParaRPr sz="275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/>
          </a:p>
        </p:txBody>
      </p:sp>
      <p:sp>
        <p:nvSpPr>
          <p:cNvPr id="82" name="Google Shape;82;p10"/>
          <p:cNvSpPr txBox="1"/>
          <p:nvPr/>
        </p:nvSpPr>
        <p:spPr>
          <a:xfrm>
            <a:off x="1028700" y="9161513"/>
            <a:ext cx="6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3034"/>
                </a:solidFill>
              </a:rPr>
              <a:t>Clinical Issues &amp; Features</a:t>
            </a:r>
            <a:endParaRPr/>
          </a:p>
        </p:txBody>
      </p:sp>
      <p:pic>
        <p:nvPicPr>
          <p:cNvPr id="83" name="Google Shape;83;p10" title="Screenshot 2025-11-23 at 2.23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0400" y="1085099"/>
            <a:ext cx="3464425" cy="7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 title="Screenshot 2025-11-23 at 2.25.07 PM.png"/>
          <p:cNvPicPr preferRelativeResize="0"/>
          <p:nvPr/>
        </p:nvPicPr>
        <p:blipFill rotWithShape="1">
          <a:blip r:embed="rId5">
            <a:alphaModFix/>
          </a:blip>
          <a:srcRect b="0" l="0" r="2419" t="2286"/>
          <a:stretch/>
        </p:blipFill>
        <p:spPr>
          <a:xfrm>
            <a:off x="14377125" y="1085100"/>
            <a:ext cx="3464425" cy="763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/>
        </p:nvSpPr>
        <p:spPr>
          <a:xfrm>
            <a:off x="75000" y="488350"/>
            <a:ext cx="181380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Problem Statement </a:t>
            </a:r>
            <a:endParaRPr sz="10400">
              <a:solidFill>
                <a:srgbClr val="003034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&amp; </a:t>
            </a: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Background</a:t>
            </a:r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1028700" y="9003614"/>
            <a:ext cx="16230600" cy="14400"/>
          </a:xfrm>
          <a:prstGeom prst="straightConnector1">
            <a:avLst/>
          </a:prstGeom>
          <a:noFill/>
          <a:ln cap="flat" cmpd="sng" w="19050">
            <a:solidFill>
              <a:srgbClr val="0030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1"/>
          <p:cNvSpPr txBox="1"/>
          <p:nvPr/>
        </p:nvSpPr>
        <p:spPr>
          <a:xfrm>
            <a:off x="1028700" y="9161513"/>
            <a:ext cx="68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3034"/>
                </a:solidFill>
              </a:rPr>
              <a:t>Features, Aesthetic, Engagement, &amp; Trust</a:t>
            </a:r>
            <a:endParaRPr/>
          </a:p>
        </p:txBody>
      </p:sp>
      <p:sp>
        <p:nvSpPr>
          <p:cNvPr id="92" name="Google Shape;92;p11"/>
          <p:cNvSpPr txBox="1"/>
          <p:nvPr/>
        </p:nvSpPr>
        <p:spPr>
          <a:xfrm>
            <a:off x="1028694" y="3689401"/>
            <a:ext cx="10773600" cy="3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DARE is intended to reduce panic </a:t>
            </a:r>
            <a:r>
              <a:rPr lang="en-US" sz="2250"/>
              <a:t>symptoms</a:t>
            </a:r>
            <a:r>
              <a:rPr lang="en-US" sz="2250"/>
              <a:t> &amp; anxiety caused by </a:t>
            </a:r>
            <a:r>
              <a:rPr lang="en-US" sz="2250"/>
              <a:t>agoraphobia</a:t>
            </a:r>
            <a:r>
              <a:rPr lang="en-US" sz="2250"/>
              <a:t>, panic disorder, or debilitating stress while enhancing </a:t>
            </a:r>
            <a:r>
              <a:rPr lang="en-US" sz="2250"/>
              <a:t>positive</a:t>
            </a:r>
            <a:r>
              <a:rPr lang="en-US" sz="2250"/>
              <a:t> coping strategies</a:t>
            </a:r>
            <a:endParaRPr sz="22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Background</a:t>
            </a:r>
            <a:endParaRPr sz="2250"/>
          </a:p>
          <a:p>
            <a:pPr indent="-3714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Panic disorder is one of the most </a:t>
            </a:r>
            <a:r>
              <a:rPr lang="en-US" sz="2250">
                <a:solidFill>
                  <a:schemeClr val="dk1"/>
                </a:solidFill>
              </a:rPr>
              <a:t>common anxiety</a:t>
            </a:r>
            <a:r>
              <a:rPr lang="en-US" sz="2250">
                <a:solidFill>
                  <a:schemeClr val="dk1"/>
                </a:solidFill>
              </a:rPr>
              <a:t> disorders worldwide wi</a:t>
            </a:r>
            <a:r>
              <a:rPr lang="en-US" sz="2250">
                <a:solidFill>
                  <a:schemeClr val="dk1"/>
                </a:solidFill>
              </a:rPr>
              <a:t>th a lifetime prevalence of 2–5%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It is known for recurrent and unexpected panic attacks, resistance to spontaneous remission, and high comorbidity with other mental health disorders</a:t>
            </a:r>
            <a:r>
              <a:rPr lang="en-US" sz="2250">
                <a:solidFill>
                  <a:schemeClr val="dk1"/>
                </a:solidFill>
              </a:rPr>
              <a:t>  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Panic disorders affect professional and social quality of life, as well as mental well being</a:t>
            </a:r>
            <a:endParaRPr sz="2250">
              <a:solidFill>
                <a:schemeClr val="dk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 rot="-68746">
            <a:off x="12249068" y="747788"/>
            <a:ext cx="9498592" cy="7838644"/>
          </a:xfrm>
          <a:custGeom>
            <a:rect b="b" l="l" r="r" t="t"/>
            <a:pathLst>
              <a:path extrusionOk="0" h="7837077" w="9496693">
                <a:moveTo>
                  <a:pt x="0" y="0"/>
                </a:moveTo>
                <a:lnTo>
                  <a:pt x="9496693" y="0"/>
                </a:lnTo>
                <a:lnTo>
                  <a:pt x="9496693" y="7837076"/>
                </a:lnTo>
                <a:lnTo>
                  <a:pt x="0" y="7837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1"/>
          <p:cNvSpPr txBox="1"/>
          <p:nvPr/>
        </p:nvSpPr>
        <p:spPr>
          <a:xfrm>
            <a:off x="1188525" y="7620300"/>
            <a:ext cx="319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(Polak et al., 2021)</a:t>
            </a:r>
            <a:endParaRPr sz="2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2"/>
          <p:cNvGrpSpPr/>
          <p:nvPr/>
        </p:nvGrpSpPr>
        <p:grpSpPr>
          <a:xfrm>
            <a:off x="2452434" y="2795269"/>
            <a:ext cx="2269800" cy="6482400"/>
            <a:chOff x="3434700" y="1902300"/>
            <a:chExt cx="2269800" cy="6482400"/>
          </a:xfrm>
        </p:grpSpPr>
        <p:cxnSp>
          <p:nvCxnSpPr>
            <p:cNvPr id="100" name="Google Shape;100;p12"/>
            <p:cNvCxnSpPr>
              <a:stCxn id="101" idx="2"/>
              <a:endCxn id="102" idx="1"/>
            </p:cNvCxnSpPr>
            <p:nvPr/>
          </p:nvCxnSpPr>
          <p:spPr>
            <a:xfrm>
              <a:off x="4485300" y="5143500"/>
              <a:ext cx="1219200" cy="1847400"/>
            </a:xfrm>
            <a:prstGeom prst="bentConnector2">
              <a:avLst/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12"/>
            <p:cNvCxnSpPr>
              <a:stCxn id="101" idx="2"/>
              <a:endCxn id="104" idx="1"/>
            </p:cNvCxnSpPr>
            <p:nvPr/>
          </p:nvCxnSpPr>
          <p:spPr>
            <a:xfrm flipH="1" rot="10800000">
              <a:off x="4485300" y="3351900"/>
              <a:ext cx="1219200" cy="1791600"/>
            </a:xfrm>
            <a:prstGeom prst="bentConnector2">
              <a:avLst/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12"/>
            <p:cNvSpPr/>
            <p:nvPr/>
          </p:nvSpPr>
          <p:spPr>
            <a:xfrm rot="-5400000">
              <a:off x="718800" y="4618200"/>
              <a:ext cx="6482400" cy="1050600"/>
            </a:xfrm>
            <a:prstGeom prst="roundRect">
              <a:avLst>
                <a:gd fmla="val 16667" name="adj"/>
              </a:avLst>
            </a:prstGeom>
            <a:solidFill>
              <a:srgbClr val="840D35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5" name="Google Shape;105;p12"/>
            <p:cNvCxnSpPr>
              <a:stCxn id="106" idx="2"/>
              <a:endCxn id="107" idx="1"/>
            </p:cNvCxnSpPr>
            <p:nvPr/>
          </p:nvCxnSpPr>
          <p:spPr>
            <a:xfrm>
              <a:off x="4485300" y="5143500"/>
              <a:ext cx="1219200" cy="1847400"/>
            </a:xfrm>
            <a:prstGeom prst="bentConnector2">
              <a:avLst/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12"/>
            <p:cNvCxnSpPr>
              <a:stCxn id="106" idx="2"/>
              <a:endCxn id="109" idx="1"/>
            </p:cNvCxnSpPr>
            <p:nvPr/>
          </p:nvCxnSpPr>
          <p:spPr>
            <a:xfrm flipH="1" rot="10800000">
              <a:off x="4485300" y="3351900"/>
              <a:ext cx="1219200" cy="1791600"/>
            </a:xfrm>
            <a:prstGeom prst="bentConnector2">
              <a:avLst/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" name="Google Shape;106;p12"/>
            <p:cNvSpPr/>
            <p:nvPr/>
          </p:nvSpPr>
          <p:spPr>
            <a:xfrm rot="-5400000">
              <a:off x="718800" y="4618200"/>
              <a:ext cx="6482400" cy="1050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DARE Method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2"/>
          <p:cNvGrpSpPr/>
          <p:nvPr/>
        </p:nvGrpSpPr>
        <p:grpSpPr>
          <a:xfrm>
            <a:off x="4692472" y="2763603"/>
            <a:ext cx="5107800" cy="6486200"/>
            <a:chOff x="9745500" y="1900375"/>
            <a:chExt cx="5107800" cy="6486200"/>
          </a:xfrm>
        </p:grpSpPr>
        <p:sp>
          <p:nvSpPr>
            <p:cNvPr id="111" name="Google Shape;111;p12"/>
            <p:cNvSpPr/>
            <p:nvPr/>
          </p:nvSpPr>
          <p:spPr>
            <a:xfrm>
              <a:off x="10812300" y="19003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E1165B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0812300" y="37129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E1165B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0812300" y="55233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E1165B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0812300" y="73359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E1165B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5" name="Google Shape;115;p12"/>
            <p:cNvCxnSpPr>
              <a:stCxn id="104" idx="3"/>
              <a:endCxn id="111" idx="1"/>
            </p:cNvCxnSpPr>
            <p:nvPr/>
          </p:nvCxnSpPr>
          <p:spPr>
            <a:xfrm flipH="1" rot="10800000">
              <a:off x="9745500" y="2425675"/>
              <a:ext cx="1066800" cy="926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12"/>
            <p:cNvCxnSpPr>
              <a:stCxn id="104" idx="3"/>
              <a:endCxn id="112" idx="1"/>
            </p:cNvCxnSpPr>
            <p:nvPr/>
          </p:nvCxnSpPr>
          <p:spPr>
            <a:xfrm>
              <a:off x="9745500" y="3351775"/>
              <a:ext cx="1066800" cy="8865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12"/>
            <p:cNvCxnSpPr>
              <a:stCxn id="113" idx="1"/>
              <a:endCxn id="102" idx="3"/>
            </p:cNvCxnSpPr>
            <p:nvPr/>
          </p:nvCxnSpPr>
          <p:spPr>
            <a:xfrm flipH="1">
              <a:off x="9745500" y="6048675"/>
              <a:ext cx="1066800" cy="942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12"/>
            <p:cNvCxnSpPr>
              <a:stCxn id="114" idx="1"/>
              <a:endCxn id="102" idx="3"/>
            </p:cNvCxnSpPr>
            <p:nvPr/>
          </p:nvCxnSpPr>
          <p:spPr>
            <a:xfrm rot="10800000">
              <a:off x="9745500" y="6990975"/>
              <a:ext cx="1066800" cy="87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12"/>
            <p:cNvSpPr/>
            <p:nvPr/>
          </p:nvSpPr>
          <p:spPr>
            <a:xfrm>
              <a:off x="10812300" y="19003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7C94FC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Diffuse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0812300" y="37129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7C94FC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Allow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0812300" y="55233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7C94FC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Run Towards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0812300" y="7335975"/>
              <a:ext cx="4041000" cy="1050600"/>
            </a:xfrm>
            <a:prstGeom prst="roundRect">
              <a:avLst>
                <a:gd fmla="val 16667" name="adj"/>
              </a:avLst>
            </a:prstGeom>
            <a:solidFill>
              <a:srgbClr val="7C94FC"/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Engage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3" name="Google Shape;123;p12"/>
            <p:cNvCxnSpPr>
              <a:stCxn id="109" idx="3"/>
              <a:endCxn id="119" idx="1"/>
            </p:cNvCxnSpPr>
            <p:nvPr/>
          </p:nvCxnSpPr>
          <p:spPr>
            <a:xfrm flipH="1" rot="10800000">
              <a:off x="9745500" y="2425675"/>
              <a:ext cx="1066800" cy="926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12"/>
            <p:cNvCxnSpPr>
              <a:stCxn id="109" idx="3"/>
              <a:endCxn id="120" idx="1"/>
            </p:cNvCxnSpPr>
            <p:nvPr/>
          </p:nvCxnSpPr>
          <p:spPr>
            <a:xfrm>
              <a:off x="9745500" y="3351775"/>
              <a:ext cx="1066800" cy="8865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12"/>
            <p:cNvCxnSpPr>
              <a:stCxn id="121" idx="1"/>
              <a:endCxn id="107" idx="3"/>
            </p:cNvCxnSpPr>
            <p:nvPr/>
          </p:nvCxnSpPr>
          <p:spPr>
            <a:xfrm flipH="1">
              <a:off x="9745500" y="6048675"/>
              <a:ext cx="1066800" cy="942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2"/>
            <p:cNvCxnSpPr>
              <a:stCxn id="122" idx="1"/>
              <a:endCxn id="107" idx="3"/>
            </p:cNvCxnSpPr>
            <p:nvPr/>
          </p:nvCxnSpPr>
          <p:spPr>
            <a:xfrm rot="10800000">
              <a:off x="9745500" y="6990975"/>
              <a:ext cx="1066800" cy="87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7" name="Google Shape;127;p12"/>
          <p:cNvSpPr txBox="1"/>
          <p:nvPr/>
        </p:nvSpPr>
        <p:spPr>
          <a:xfrm>
            <a:off x="11727675" y="3951775"/>
            <a:ext cx="4970700" cy="416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chemeClr val="dk1"/>
                </a:solidFill>
              </a:rPr>
              <a:t>Key features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Real-time panic intervention using audio recordings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Daily anxiety lessons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Exposure-based activities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Tracking + progress monitoring</a:t>
            </a:r>
            <a:endParaRPr sz="2750">
              <a:solidFill>
                <a:schemeClr val="dk1"/>
              </a:solidFill>
            </a:endParaRPr>
          </a:p>
          <a:p>
            <a:pPr indent="-403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Char char="●"/>
            </a:pPr>
            <a:r>
              <a:rPr lang="en-US" sz="2750">
                <a:solidFill>
                  <a:schemeClr val="dk1"/>
                </a:solidFill>
              </a:rPr>
              <a:t>Community outreach</a:t>
            </a:r>
            <a:endParaRPr sz="2750">
              <a:solidFill>
                <a:schemeClr val="dk1"/>
              </a:solidFill>
            </a:endParaRPr>
          </a:p>
        </p:txBody>
      </p:sp>
      <p:sp>
        <p:nvSpPr>
          <p:cNvPr id="128" name="Google Shape;128;p12"/>
          <p:cNvSpPr txBox="1"/>
          <p:nvPr/>
        </p:nvSpPr>
        <p:spPr>
          <a:xfrm>
            <a:off x="616200" y="714378"/>
            <a:ext cx="17055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Product Overview: Features</a:t>
            </a:r>
            <a:endParaRPr/>
          </a:p>
        </p:txBody>
      </p:sp>
      <p:cxnSp>
        <p:nvCxnSpPr>
          <p:cNvPr id="129" name="Google Shape;129;p12"/>
          <p:cNvCxnSpPr/>
          <p:nvPr/>
        </p:nvCxnSpPr>
        <p:spPr>
          <a:xfrm>
            <a:off x="9822650" y="2857500"/>
            <a:ext cx="1905000" cy="11310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/>
          <p:cNvCxnSpPr/>
          <p:nvPr/>
        </p:nvCxnSpPr>
        <p:spPr>
          <a:xfrm flipH="1" rot="10800000">
            <a:off x="9733350" y="8126106"/>
            <a:ext cx="2024100" cy="11310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50000">
              <a:srgbClr val="DBE7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3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7" name="Google Shape;137;p13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8" name="Google Shape;138;p13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What the Literature Says</a:t>
              </a:r>
              <a:endParaRPr/>
            </a:p>
          </p:txBody>
        </p:sp>
      </p:grpSp>
      <p:pic>
        <p:nvPicPr>
          <p:cNvPr id="139" name="Google Shape;139;p13" title="IMG_37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62" y="1124978"/>
            <a:ext cx="3327444" cy="720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title="IMG_37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405" y="1124978"/>
            <a:ext cx="3327444" cy="720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 title="IMG_374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97049" y="976153"/>
            <a:ext cx="3327444" cy="72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/>
        </p:nvSpPr>
        <p:spPr>
          <a:xfrm>
            <a:off x="3969200" y="2787275"/>
            <a:ext cx="2350200" cy="424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Aesthetic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Calming color palette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Minimalistic interface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Reassuring tone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3" name="Google Shape;143;p13"/>
          <p:cNvSpPr txBox="1"/>
          <p:nvPr/>
        </p:nvSpPr>
        <p:spPr>
          <a:xfrm>
            <a:off x="9646850" y="2787275"/>
            <a:ext cx="2350200" cy="424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User Engagement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Bite-sized modules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Push Reminders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Audio Guidance</a:t>
            </a:r>
            <a:endParaRPr sz="2400"/>
          </a:p>
        </p:txBody>
      </p:sp>
      <p:sp>
        <p:nvSpPr>
          <p:cNvPr id="144" name="Google Shape;144;p13"/>
          <p:cNvSpPr txBox="1"/>
          <p:nvPr/>
        </p:nvSpPr>
        <p:spPr>
          <a:xfrm>
            <a:off x="15324500" y="1868700"/>
            <a:ext cx="2350200" cy="646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Privacy &amp; Trust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HIPAA-aligned data handling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Clear Consent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use explanations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tracks user content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not linked to identifiable information</a:t>
            </a:r>
            <a:endParaRPr sz="2400"/>
          </a:p>
        </p:txBody>
      </p:sp>
      <p:sp>
        <p:nvSpPr>
          <p:cNvPr id="145" name="Google Shape;145;p13"/>
          <p:cNvSpPr txBox="1"/>
          <p:nvPr/>
        </p:nvSpPr>
        <p:spPr>
          <a:xfrm>
            <a:off x="1004100" y="8565675"/>
            <a:ext cx="4487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(Nalepa &amp; Kopecka-Peich, 2024)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5C3FF"/>
            </a:gs>
            <a:gs pos="100000">
              <a:srgbClr val="FCFDFF"/>
            </a:gs>
          </a:gsLst>
          <a:lin ang="54000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4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151" name="Google Shape;151;p14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14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3" name="Google Shape;153;p14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Why Features Work</a:t>
              </a:r>
              <a:endParaRPr/>
            </a:p>
          </p:txBody>
        </p:sp>
      </p:grpSp>
      <p:sp>
        <p:nvSpPr>
          <p:cNvPr id="154" name="Google Shape;154;p14"/>
          <p:cNvSpPr txBox="1"/>
          <p:nvPr/>
        </p:nvSpPr>
        <p:spPr>
          <a:xfrm>
            <a:off x="879898" y="684575"/>
            <a:ext cx="89784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What the Literature Says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10534658" y="4534771"/>
            <a:ext cx="6343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8151562" y="-3991086"/>
            <a:ext cx="9738050" cy="7852723"/>
          </a:xfrm>
          <a:custGeom>
            <a:rect b="b" l="l" r="r" t="t"/>
            <a:pathLst>
              <a:path extrusionOk="0" h="7852723" w="9738050">
                <a:moveTo>
                  <a:pt x="9738051" y="0"/>
                </a:moveTo>
                <a:lnTo>
                  <a:pt x="0" y="0"/>
                </a:lnTo>
                <a:lnTo>
                  <a:pt x="0" y="7852724"/>
                </a:lnTo>
                <a:lnTo>
                  <a:pt x="9738051" y="7852724"/>
                </a:lnTo>
                <a:lnTo>
                  <a:pt x="973805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4"/>
          <p:cNvSpPr txBox="1"/>
          <p:nvPr/>
        </p:nvSpPr>
        <p:spPr>
          <a:xfrm>
            <a:off x="1028700" y="3492750"/>
            <a:ext cx="168609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DARE method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Run Towards segment of DARE known as </a:t>
            </a:r>
            <a:r>
              <a:rPr b="1" lang="en-US" sz="1800"/>
              <a:t>exposure therapy</a:t>
            </a:r>
            <a:r>
              <a:rPr lang="en-US" sz="1800"/>
              <a:t> proven as an effective treatment towards anxiety disorders (Craske et al., 2014)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Diffuse and Allow segment of DARE known as </a:t>
            </a:r>
            <a:r>
              <a:rPr b="1" lang="en-US" sz="1800"/>
              <a:t>acceptance-based exposure</a:t>
            </a:r>
            <a:r>
              <a:rPr lang="en-US" sz="1800"/>
              <a:t> reduces panic severity and avoidance (Eifert &amp; Forsyth, 2005)</a:t>
            </a:r>
            <a:endParaRPr sz="1800"/>
          </a:p>
          <a:p>
            <a: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ACT shows medium–large effects for anxiety disorders (Hedges g ≈ 0.59)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Digital interventions for Panic disorders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Meta-analysis of 53 articles, or 4,958 participants, found </a:t>
            </a:r>
            <a:r>
              <a:rPr b="1" lang="en-US" sz="1800"/>
              <a:t>strong effect size </a:t>
            </a:r>
            <a:r>
              <a:rPr lang="en-US" sz="1800"/>
              <a:t>(g =1.08) for panic disorder digital interventions (Pauley et al., 2023)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Randomized controlled trial  led to </a:t>
            </a:r>
            <a:r>
              <a:rPr b="1" lang="en-US" sz="1800">
                <a:solidFill>
                  <a:schemeClr val="dk1"/>
                </a:solidFill>
              </a:rPr>
              <a:t>80% of app users improving panic disorder symptoms </a:t>
            </a:r>
            <a:r>
              <a:rPr lang="en-US" sz="1800">
                <a:solidFill>
                  <a:schemeClr val="dk1"/>
                </a:solidFill>
              </a:rPr>
              <a:t> vs. 29% in control. Moreover, </a:t>
            </a:r>
            <a:r>
              <a:rPr b="1" lang="en-US" sz="1800">
                <a:solidFill>
                  <a:schemeClr val="dk1"/>
                </a:solidFill>
              </a:rPr>
              <a:t>42.5% drop in a standard panic severity scale</a:t>
            </a:r>
            <a:r>
              <a:rPr lang="en-US" sz="1800">
                <a:solidFill>
                  <a:schemeClr val="dk1"/>
                </a:solidFill>
              </a:rPr>
              <a:t>, compared to 14.6% in controls (Kim et al., 2024)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Reachability &amp; Equity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Audio format reduces </a:t>
            </a:r>
            <a:r>
              <a:rPr b="1" lang="en-US" sz="1800"/>
              <a:t>literacy burden</a:t>
            </a:r>
            <a:r>
              <a:rPr lang="en-US" sz="1800"/>
              <a:t>, no therapist required bypassing any i</a:t>
            </a:r>
            <a:r>
              <a:rPr b="1" lang="en-US" sz="1800"/>
              <a:t>n-person stigma</a:t>
            </a:r>
            <a:r>
              <a:rPr lang="en-US" sz="1800"/>
              <a:t> or </a:t>
            </a:r>
            <a:r>
              <a:rPr b="1" lang="en-US" sz="1800"/>
              <a:t>accessibility</a:t>
            </a:r>
            <a:r>
              <a:rPr b="1" lang="en-US" sz="1800"/>
              <a:t> barriers</a:t>
            </a:r>
            <a:r>
              <a:rPr lang="en-US" sz="1800"/>
              <a:t> (Nordh et al., 2021)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DFF"/>
            </a:gs>
            <a:gs pos="100000">
              <a:srgbClr val="B5C3FF"/>
            </a:gs>
          </a:gsLst>
          <a:lin ang="54000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5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163" name="Google Shape;163;p15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15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15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UX Research Goals</a:t>
              </a:r>
              <a:endParaRPr/>
            </a:p>
          </p:txBody>
        </p:sp>
      </p:grpSp>
      <p:sp>
        <p:nvSpPr>
          <p:cNvPr id="166" name="Google Shape;166;p15"/>
          <p:cNvSpPr txBox="1"/>
          <p:nvPr/>
        </p:nvSpPr>
        <p:spPr>
          <a:xfrm>
            <a:off x="1028700" y="1323975"/>
            <a:ext cx="133182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Why Features Work</a:t>
            </a:r>
            <a:endParaRPr/>
          </a:p>
        </p:txBody>
      </p:sp>
      <p:graphicFrame>
        <p:nvGraphicFramePr>
          <p:cNvPr id="167" name="Google Shape;167;p15"/>
          <p:cNvGraphicFramePr/>
          <p:nvPr/>
        </p:nvGraphicFramePr>
        <p:xfrm>
          <a:off x="819300" y="30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{BB7FAE88-AC70-442A-BDEB-ED52F176C001}</a:tableStyleId>
              </a:tblPr>
              <a:tblGrid>
                <a:gridCol w="5549800"/>
                <a:gridCol w="5549800"/>
                <a:gridCol w="5549800"/>
              </a:tblGrid>
              <a:tr h="79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Feature</a:t>
                      </a:r>
                      <a:endParaRPr b="1"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Description</a:t>
                      </a:r>
                      <a:endParaRPr b="1"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Peer-Reviewed Evidence</a:t>
                      </a:r>
                      <a:endParaRPr b="1" sz="2700"/>
                    </a:p>
                  </a:txBody>
                  <a:tcPr marT="91425" marB="91425" marR="91425" marL="91425"/>
                </a:tc>
              </a:tr>
              <a:tr h="8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Breathing exercises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Guided deep breathing to reduce physiological arousal during panic attacks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(Leyro et al., 2021)</a:t>
                      </a:r>
                      <a:endParaRPr sz="2700"/>
                    </a:p>
                  </a:txBody>
                  <a:tcPr marT="91425" marB="91425" marR="91425" marL="91425"/>
                </a:tc>
              </a:tr>
              <a:tr h="52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Mood &amp; panic symptom journaling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Users log triggers, thoughts, and feelings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(Mcmanus et al., 2012)</a:t>
                      </a:r>
                      <a:endParaRPr sz="2700"/>
                    </a:p>
                  </a:txBody>
                  <a:tcPr marT="91425" marB="91425" marR="91425" marL="91425"/>
                </a:tc>
              </a:tr>
              <a:tr h="8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Self-help psychoeducation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Pre-recorded and live-lesson guides</a:t>
                      </a:r>
                      <a:r>
                        <a:rPr lang="en-US" sz="2700"/>
                        <a:t> that teach cognitive restructuring and coping strategies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(Barlow et al., 2007) (Papenfuss et al., 2025)</a:t>
                      </a:r>
                      <a:endParaRPr sz="2700"/>
                    </a:p>
                  </a:txBody>
                  <a:tcPr marT="91425" marB="91425" marR="91425" marL="91425"/>
                </a:tc>
              </a:tr>
              <a:tr h="52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Progress tracking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Tracks frequency &amp; severity of panic attacks over time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(Kerzner, 2024)</a:t>
                      </a:r>
                      <a:endParaRPr sz="2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DFF"/>
            </a:gs>
            <a:gs pos="100000">
              <a:srgbClr val="B5C3FF"/>
            </a:gs>
          </a:gsLst>
          <a:lin ang="5400000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6"/>
          <p:cNvGrpSpPr/>
          <p:nvPr/>
        </p:nvGrpSpPr>
        <p:grpSpPr>
          <a:xfrm>
            <a:off x="1028700" y="9003614"/>
            <a:ext cx="16230601" cy="493130"/>
            <a:chOff x="11" y="12700"/>
            <a:chExt cx="21640801" cy="657507"/>
          </a:xfrm>
        </p:grpSpPr>
        <p:cxnSp>
          <p:nvCxnSpPr>
            <p:cNvPr id="173" name="Google Shape;173;p16"/>
            <p:cNvCxnSpPr/>
            <p:nvPr/>
          </p:nvCxnSpPr>
          <p:spPr>
            <a:xfrm>
              <a:off x="11" y="12700"/>
              <a:ext cx="21640800" cy="19050"/>
            </a:xfrm>
            <a:prstGeom prst="straightConnector1">
              <a:avLst/>
            </a:prstGeom>
            <a:noFill/>
            <a:ln cap="flat" cmpd="sng" w="25400">
              <a:solidFill>
                <a:srgbClr val="0030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" name="Google Shape;174;p16"/>
            <p:cNvSpPr/>
            <p:nvPr/>
          </p:nvSpPr>
          <p:spPr>
            <a:xfrm rot="5400000">
              <a:off x="21087709" y="112283"/>
              <a:ext cx="333127" cy="773079"/>
            </a:xfrm>
            <a:custGeom>
              <a:rect b="b" l="l" r="r" t="t"/>
              <a:pathLst>
                <a:path extrusionOk="0" h="773079" w="333127">
                  <a:moveTo>
                    <a:pt x="0" y="0"/>
                  </a:moveTo>
                  <a:lnTo>
                    <a:pt x="333126" y="0"/>
                  </a:lnTo>
                  <a:lnTo>
                    <a:pt x="333126" y="773078"/>
                  </a:lnTo>
                  <a:lnTo>
                    <a:pt x="0" y="773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5" name="Google Shape;175;p16"/>
            <p:cNvSpPr txBox="1"/>
            <p:nvPr/>
          </p:nvSpPr>
          <p:spPr>
            <a:xfrm>
              <a:off x="11" y="239107"/>
              <a:ext cx="907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003034"/>
                  </a:solidFill>
                </a:rPr>
                <a:t>UX Methods</a:t>
              </a:r>
              <a:endParaRPr/>
            </a:p>
          </p:txBody>
        </p:sp>
      </p:grpSp>
      <p:sp>
        <p:nvSpPr>
          <p:cNvPr id="176" name="Google Shape;176;p16"/>
          <p:cNvSpPr/>
          <p:nvPr/>
        </p:nvSpPr>
        <p:spPr>
          <a:xfrm flipH="1">
            <a:off x="12873127" y="2270376"/>
            <a:ext cx="5414873" cy="5107774"/>
          </a:xfrm>
          <a:custGeom>
            <a:rect b="b" l="l" r="r" t="t"/>
            <a:pathLst>
              <a:path extrusionOk="0" h="5107774" w="5414873">
                <a:moveTo>
                  <a:pt x="5414873" y="0"/>
                </a:moveTo>
                <a:lnTo>
                  <a:pt x="0" y="0"/>
                </a:lnTo>
                <a:lnTo>
                  <a:pt x="0" y="5107774"/>
                </a:lnTo>
                <a:lnTo>
                  <a:pt x="5414873" y="5107774"/>
                </a:lnTo>
                <a:lnTo>
                  <a:pt x="54148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6"/>
          <p:cNvSpPr txBox="1"/>
          <p:nvPr/>
        </p:nvSpPr>
        <p:spPr>
          <a:xfrm>
            <a:off x="1028700" y="1323975"/>
            <a:ext cx="115530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003034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UX Research Goals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1028694" y="3689401"/>
            <a:ext cx="107736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32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0"/>
              <a:buChar char="●"/>
            </a:pPr>
            <a:r>
              <a:rPr lang="en-US" sz="2750"/>
              <a:t>Understand how users navigate panic-related content</a:t>
            </a:r>
            <a:endParaRPr sz="2750"/>
          </a:p>
          <a:p>
            <a:pPr indent="-4032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0"/>
              <a:buChar char="●"/>
            </a:pPr>
            <a:r>
              <a:rPr lang="en-US" sz="2750"/>
              <a:t>Assess emotional comfort and sense of safety </a:t>
            </a:r>
            <a:endParaRPr sz="2750"/>
          </a:p>
          <a:p>
            <a:pPr indent="-4032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0"/>
              <a:buChar char="●"/>
            </a:pPr>
            <a:r>
              <a:rPr lang="en-US" sz="2750"/>
              <a:t>Evaluate clarity and usability of the DARE sequence</a:t>
            </a:r>
            <a:endParaRPr sz="2750"/>
          </a:p>
          <a:p>
            <a:pPr indent="-4032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0"/>
              <a:buChar char="●"/>
            </a:pPr>
            <a:r>
              <a:rPr lang="en-US" sz="2750"/>
              <a:t>Identify barriers to engagement during moments of panic</a:t>
            </a:r>
            <a:endParaRPr sz="2750"/>
          </a:p>
          <a:p>
            <a:pPr indent="-4032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0"/>
              <a:buChar char="●"/>
            </a:pPr>
            <a:r>
              <a:rPr lang="en-US" sz="2750"/>
              <a:t>Find user interface </a:t>
            </a:r>
            <a:r>
              <a:rPr lang="en-US" sz="2750"/>
              <a:t>preferences</a:t>
            </a:r>
            <a:endParaRPr sz="2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